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4"/>
  </p:notesMasterIdLst>
  <p:sldIdLst>
    <p:sldId id="256" r:id="rId2"/>
    <p:sldId id="258" r:id="rId3"/>
    <p:sldId id="272" r:id="rId4"/>
    <p:sldId id="285" r:id="rId5"/>
    <p:sldId id="299" r:id="rId6"/>
    <p:sldId id="284" r:id="rId7"/>
    <p:sldId id="273" r:id="rId8"/>
    <p:sldId id="286" r:id="rId9"/>
    <p:sldId id="287" r:id="rId10"/>
    <p:sldId id="260" r:id="rId11"/>
    <p:sldId id="262" r:id="rId12"/>
    <p:sldId id="263" r:id="rId13"/>
    <p:sldId id="264" r:id="rId14"/>
    <p:sldId id="265" r:id="rId15"/>
    <p:sldId id="266" r:id="rId16"/>
    <p:sldId id="267" r:id="rId17"/>
    <p:sldId id="288" r:id="rId18"/>
    <p:sldId id="289" r:id="rId19"/>
    <p:sldId id="290" r:id="rId20"/>
    <p:sldId id="291" r:id="rId21"/>
    <p:sldId id="298" r:id="rId22"/>
    <p:sldId id="269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6" autoAdjust="0"/>
    <p:restoredTop sz="86512" autoAdjust="0"/>
  </p:normalViewPr>
  <p:slideViewPr>
    <p:cSldViewPr>
      <p:cViewPr varScale="1">
        <p:scale>
          <a:sx n="83" d="100"/>
          <a:sy n="83" d="100"/>
        </p:scale>
        <p:origin x="-132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0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4D8C5-D4B7-4D31-9B5E-318132CA2734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048F7-3789-4DBA-87F8-269E2A46E27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58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48F7-3789-4DBA-87F8-269E2A46E27A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5531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Dyplomy partyzantka!!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48F7-3789-4DBA-87F8-269E2A46E27A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4184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Na</a:t>
            </a:r>
            <a:r>
              <a:rPr lang="pl-PL" baseline="0" dirty="0" smtClean="0"/>
              <a:t> koniec wszystkiego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B048F7-3789-4DBA-87F8-269E2A46E27A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5526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581C07E-ED39-4CD8-8DE6-1F5B3A206FC9}" type="datetimeFigureOut">
              <a:rPr lang="pl-PL" smtClean="0"/>
              <a:t>2012.08.22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7BA3524-D1AF-4547-BC9B-552664622628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gif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3.jp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267744" y="255860"/>
            <a:ext cx="6480720" cy="1233482"/>
          </a:xfrm>
        </p:spPr>
        <p:txBody>
          <a:bodyPr anchor="ctr" anchorCtr="0">
            <a:normAutofit/>
          </a:bodyPr>
          <a:lstStyle/>
          <a:p>
            <a:r>
              <a:rPr lang="pl-PL" sz="1100" b="0" dirty="0">
                <a:effectLst/>
              </a:rPr>
              <a:t>Ten projekt został zrealizowany przy wsparciu finansowym Komisji Europejskiej.</a:t>
            </a:r>
            <a:br>
              <a:rPr lang="pl-PL" sz="1100" b="0" dirty="0">
                <a:effectLst/>
              </a:rPr>
            </a:br>
            <a:r>
              <a:rPr lang="en-US" sz="1100" b="0" dirty="0" err="1">
                <a:effectLst/>
              </a:rPr>
              <a:t>Projekt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lub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publikacja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odzwierciedlają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jedynie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stanowisko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ich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autora</a:t>
            </a:r>
            <a:r>
              <a:rPr lang="en-US" sz="1100" b="0" dirty="0">
                <a:effectLst/>
              </a:rPr>
              <a:t> i </a:t>
            </a:r>
            <a:r>
              <a:rPr lang="en-US" sz="1100" b="0" dirty="0" err="1">
                <a:effectLst/>
              </a:rPr>
              <a:t>Komisja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Europejska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nie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ponosi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odpowiedzialności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za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umieszczoną</a:t>
            </a:r>
            <a:r>
              <a:rPr lang="en-US" sz="1100" b="0" dirty="0">
                <a:effectLst/>
              </a:rPr>
              <a:t> w </a:t>
            </a:r>
            <a:r>
              <a:rPr lang="en-US" sz="1100" b="0" dirty="0" err="1">
                <a:effectLst/>
              </a:rPr>
              <a:t>nich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zawartość</a:t>
            </a:r>
            <a:r>
              <a:rPr lang="en-US" sz="1100" b="0" dirty="0">
                <a:effectLst/>
              </a:rPr>
              <a:t> </a:t>
            </a:r>
            <a:r>
              <a:rPr lang="en-US" sz="1100" b="0" dirty="0" err="1">
                <a:effectLst/>
              </a:rPr>
              <a:t>merytoryczną</a:t>
            </a:r>
            <a:r>
              <a:rPr lang="en-US" sz="1100" b="0" dirty="0">
                <a:effectLst/>
              </a:rPr>
              <a:t>.</a:t>
            </a:r>
            <a:endParaRPr lang="pl-PL" sz="1100" b="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7504" y="1844824"/>
            <a:ext cx="8928992" cy="2966487"/>
          </a:xfrm>
        </p:spPr>
        <p:txBody>
          <a:bodyPr>
            <a:normAutofit/>
          </a:bodyPr>
          <a:lstStyle/>
          <a:p>
            <a:pPr algn="ctr"/>
            <a:r>
              <a:rPr lang="pl-PL" sz="4000" dirty="0"/>
              <a:t>„Od różnorodności do jedności – partnerskie spotkanie miast europejskich w Płońsku</a:t>
            </a:r>
            <a:r>
              <a:rPr lang="pl-PL" sz="4000" dirty="0" smtClean="0"/>
              <a:t>”</a:t>
            </a:r>
          </a:p>
          <a:p>
            <a:pPr algn="ctr"/>
            <a:endParaRPr lang="pl-PL" sz="2400" dirty="0" smtClean="0"/>
          </a:p>
          <a:p>
            <a:pPr algn="ctr"/>
            <a:r>
              <a:rPr lang="pl-PL" sz="2400" b="1" dirty="0" smtClean="0">
                <a:solidFill>
                  <a:srgbClr val="FF0000"/>
                </a:solidFill>
              </a:rPr>
              <a:t>Płońsk, 24-27 sierpnia 2012 r.</a:t>
            </a:r>
            <a:endParaRPr lang="pl-PL" sz="2400" b="1" dirty="0">
              <a:solidFill>
                <a:srgbClr val="FF0000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014903" cy="151193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001238"/>
            <a:ext cx="768322" cy="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12202" y="11663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Współpraca młodzieżowa</a:t>
            </a:r>
            <a:endParaRPr lang="pl-PL" sz="3200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6" y="2191160"/>
            <a:ext cx="4229661" cy="2831426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  <p:pic>
        <p:nvPicPr>
          <p:cNvPr id="7" name="Symbol zastępczy zawartości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676" y="3668262"/>
            <a:ext cx="4552718" cy="304768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783" y="1129570"/>
            <a:ext cx="4598947" cy="247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196714" y="377153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sportowa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5265"/>
            <a:ext cx="4141976" cy="278147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4110074"/>
            <a:ext cx="3771291" cy="238010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259456"/>
            <a:ext cx="4112024" cy="276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b="20528"/>
          <a:stretch/>
        </p:blipFill>
        <p:spPr>
          <a:xfrm>
            <a:off x="3131840" y="4005064"/>
            <a:ext cx="5066988" cy="226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548680"/>
            <a:ext cx="4953778" cy="3284952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92462"/>
            <a:ext cx="4218519" cy="2797387"/>
          </a:xfr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6438954"/>
            <a:ext cx="504491" cy="37855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74" y="6438954"/>
            <a:ext cx="216024" cy="2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5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051720" y="329882"/>
            <a:ext cx="8229600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Współpraca kulturalna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62439"/>
            <a:ext cx="4213332" cy="280141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39328"/>
            <a:ext cx="4320480" cy="287266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8"/>
          <a:stretch/>
        </p:blipFill>
        <p:spPr>
          <a:xfrm>
            <a:off x="4375265" y="1404998"/>
            <a:ext cx="4373199" cy="21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83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58097"/>
            <a:ext cx="4124761" cy="2762259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04664"/>
            <a:ext cx="4584746" cy="306912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45024"/>
            <a:ext cx="6336704" cy="2372028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6100349"/>
            <a:ext cx="849768" cy="63764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28" y="6099163"/>
            <a:ext cx="433949" cy="51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17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043608" y="332656"/>
            <a:ext cx="8229600" cy="4525963"/>
          </a:xfrm>
        </p:spPr>
        <p:txBody>
          <a:bodyPr>
            <a:normAutofit/>
          </a:bodyPr>
          <a:lstStyle/>
          <a:p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Wymiana doświadczeń i dobrych praktyk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26184"/>
            <a:ext cx="4423467" cy="3317600"/>
          </a:xfrm>
          <a:prstGeom prst="rect">
            <a:avLst/>
          </a:prstGeo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62" y="3284984"/>
            <a:ext cx="4357868" cy="29253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27936"/>
            <a:ext cx="3183502" cy="213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7" y="620688"/>
            <a:ext cx="5477721" cy="3652764"/>
          </a:xfrm>
          <a:prstGeom prst="rect">
            <a:avLst/>
          </a:prstGeo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6444753"/>
            <a:ext cx="504490" cy="37855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912" y="6444753"/>
            <a:ext cx="252772" cy="300323"/>
          </a:xfrm>
          <a:prstGeom prst="rect">
            <a:avLst/>
          </a:prstGeom>
        </p:spPr>
      </p:pic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24944"/>
            <a:ext cx="4319352" cy="3239514"/>
          </a:xfrm>
        </p:spPr>
      </p:pic>
    </p:spTree>
    <p:extLst>
      <p:ext uri="{BB962C8B-B14F-4D97-AF65-F5344CB8AC3E}">
        <p14:creationId xmlns:p14="http://schemas.microsoft.com/office/powerpoint/2010/main" val="16390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55000" lnSpcReduction="20000"/>
          </a:bodyPr>
          <a:lstStyle/>
          <a:p>
            <a:pPr marL="109728" indent="0">
              <a:lnSpc>
                <a:spcPct val="170000"/>
              </a:lnSpc>
              <a:buNone/>
            </a:pPr>
            <a:r>
              <a:rPr lang="pl-PL" sz="2800" b="1" dirty="0" smtClean="0"/>
              <a:t>Współpraca młodzieżowa:</a:t>
            </a:r>
            <a:endParaRPr lang="pl-PL" sz="2800" b="1" dirty="0"/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 smtClean="0"/>
              <a:t>Międzyszkolna, również w ciągu roku </a:t>
            </a:r>
            <a:r>
              <a:rPr lang="pl-PL" sz="2800" dirty="0"/>
              <a:t>szkolnego </a:t>
            </a:r>
            <a:r>
              <a:rPr lang="pl-PL" sz="2800" dirty="0" smtClean="0"/>
              <a:t>(np. przy wykorzystaniu </a:t>
            </a:r>
            <a:r>
              <a:rPr lang="pl-PL" sz="2800" dirty="0"/>
              <a:t>„</a:t>
            </a:r>
            <a:r>
              <a:rPr lang="pl-PL" sz="2800" dirty="0" err="1"/>
              <a:t>google</a:t>
            </a:r>
            <a:r>
              <a:rPr lang="pl-PL" sz="2800" dirty="0"/>
              <a:t> </a:t>
            </a:r>
            <a:r>
              <a:rPr lang="pl-PL" sz="2800" dirty="0" err="1"/>
              <a:t>hangout</a:t>
            </a:r>
            <a:r>
              <a:rPr lang="pl-PL" sz="2800" dirty="0"/>
              <a:t>”).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/>
              <a:t>Realizacja wspólnych projektów </a:t>
            </a:r>
            <a:r>
              <a:rPr lang="pl-PL" sz="2800" dirty="0" smtClean="0"/>
              <a:t>tematycznych dwustronnych lub wielostronnych np. organizacja </a:t>
            </a:r>
            <a:r>
              <a:rPr lang="pl-PL" sz="2800" dirty="0"/>
              <a:t>obozów dla dzieci i młodzieży </a:t>
            </a:r>
            <a:r>
              <a:rPr lang="pl-PL" sz="2800" dirty="0" smtClean="0"/>
              <a:t>kolejno w </a:t>
            </a:r>
            <a:r>
              <a:rPr lang="pl-PL" sz="2800" dirty="0"/>
              <a:t>miastach partnerskich (np. </a:t>
            </a:r>
            <a:r>
              <a:rPr lang="pl-PL" sz="2800" dirty="0" smtClean="0"/>
              <a:t>językowych</a:t>
            </a:r>
            <a:r>
              <a:rPr lang="pl-PL" sz="2800" dirty="0"/>
              <a:t>, kulturalnych, </a:t>
            </a:r>
            <a:r>
              <a:rPr lang="pl-PL" sz="2800" dirty="0" smtClean="0"/>
              <a:t>filmowych, teatralnych, sportowych).</a:t>
            </a:r>
            <a:endParaRPr lang="pl-PL" sz="2800" dirty="0"/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 smtClean="0"/>
              <a:t>Projekty przybliżające młodzieży historię, kulturę i tradycje narodowe - spotkania </a:t>
            </a:r>
            <a:r>
              <a:rPr lang="pl-PL" sz="2800" dirty="0"/>
              <a:t>i dyskusje </a:t>
            </a:r>
            <a:r>
              <a:rPr lang="pl-PL" sz="2800" dirty="0" smtClean="0"/>
              <a:t>międzypokoleniowe.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 smtClean="0"/>
              <a:t>Propagowanie idei wolontariatu.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 smtClean="0"/>
              <a:t>Nauka aktywnego uczestnictwa w demokratycznym życiu społeczeństwa – </a:t>
            </a:r>
            <a:br>
              <a:rPr lang="pl-PL" sz="2800" dirty="0" smtClean="0"/>
            </a:br>
            <a:r>
              <a:rPr lang="pl-PL" sz="2800" dirty="0" smtClean="0"/>
              <a:t>np. Młodzieżowe Rady Miejskie.</a:t>
            </a: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Propozycje wspólnych projektów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84075" cy="51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8" y="116631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dirty="0" smtClean="0"/>
              <a:t>Realizacja </a:t>
            </a:r>
            <a:r>
              <a:rPr lang="pl-PL" sz="2800" dirty="0"/>
              <a:t>projektów, które umożliwiają włączenie się do współpracy partnerskiej organizacji pozarządowych (</a:t>
            </a:r>
            <a:r>
              <a:rPr lang="pl-PL" sz="2800" dirty="0" err="1" smtClean="0"/>
              <a:t>NGO’s</a:t>
            </a:r>
            <a:r>
              <a:rPr lang="pl-PL" sz="2800" dirty="0" smtClean="0"/>
              <a:t>) np</a:t>
            </a:r>
            <a:r>
              <a:rPr lang="pl-PL" sz="2800" dirty="0"/>
              <a:t>. Uniwersytetu Trzeciego Wieku czy też organizacji zajmującymi się osobami niepełnosprawnymi</a:t>
            </a:r>
            <a:r>
              <a:rPr lang="pl-PL" sz="2800" dirty="0" smtClean="0"/>
              <a:t>.</a:t>
            </a:r>
            <a:endParaRPr lang="pl-PL" sz="28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/>
              <a:t>Propozycje wspólnych projektów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84075" cy="51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8" y="116631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58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55000" lnSpcReduction="20000"/>
          </a:bodyPr>
          <a:lstStyle/>
          <a:p>
            <a:pPr marL="109728" indent="0">
              <a:lnSpc>
                <a:spcPct val="170000"/>
              </a:lnSpc>
              <a:buNone/>
            </a:pPr>
            <a:r>
              <a:rPr lang="pl-PL" sz="2800" b="1" dirty="0"/>
              <a:t>Kultura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/>
              <a:t>Festiwale kultur realizowane kolejno w miastach partnerskich pod różnymi hasłami np. teatry amatorskie, warsztaty taneczne, wystawy lokalnych artystów, </a:t>
            </a:r>
            <a:r>
              <a:rPr lang="pl-PL" sz="2800" dirty="0" smtClean="0"/>
              <a:t>festiwale muzyczne</a:t>
            </a:r>
            <a:r>
              <a:rPr lang="pl-PL" sz="2800" dirty="0"/>
              <a:t>, filmowe itp. przybliżające kulturę, tradycję, zwyczaje i historię danego kraju. 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/>
              <a:t>Współpraca bibliotek – realizacja projektów kulturalnych, wymiana księgozbiorów itp.</a:t>
            </a:r>
          </a:p>
          <a:p>
            <a:pPr>
              <a:lnSpc>
                <a:spcPct val="170000"/>
              </a:lnSpc>
            </a:pPr>
            <a:endParaRPr lang="pl-PL" sz="2800" b="1" dirty="0"/>
          </a:p>
          <a:p>
            <a:pPr marL="109728" indent="0">
              <a:lnSpc>
                <a:spcPct val="170000"/>
              </a:lnSpc>
              <a:buNone/>
            </a:pPr>
            <a:r>
              <a:rPr lang="pl-PL" sz="2800" b="1" dirty="0"/>
              <a:t>Sport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/>
              <a:t>Zawody sportowe w różnych dziedzinach dla sportowców z miast partnerskich </a:t>
            </a: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pl-PL" sz="2800" dirty="0" smtClean="0"/>
              <a:t>z </a:t>
            </a:r>
            <a:r>
              <a:rPr lang="pl-PL" sz="2800" dirty="0"/>
              <a:t>wykorzystaniem istniejącej w miastach bazy sportowej.</a:t>
            </a:r>
          </a:p>
          <a:p>
            <a:endParaRPr lang="pl-PL" sz="28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3600" dirty="0"/>
              <a:t>Propozycje wspólnych projektów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84075" cy="51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8" y="116631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55984"/>
          </a:xfrm>
        </p:spPr>
        <p:txBody>
          <a:bodyPr>
            <a:normAutofit fontScale="55000" lnSpcReduction="20000"/>
          </a:bodyPr>
          <a:lstStyle/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dzielenie </a:t>
            </a:r>
            <a:r>
              <a:rPr lang="pl-PL" dirty="0"/>
              <a:t>się doświadczeniem i różnorodnością </a:t>
            </a:r>
            <a:r>
              <a:rPr lang="pl-PL" dirty="0" smtClean="0"/>
              <a:t>kulturową.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prezentacja </a:t>
            </a:r>
            <a:r>
              <a:rPr lang="pl-PL" dirty="0"/>
              <a:t>dorobku kulturalnego Płońska i jego </a:t>
            </a:r>
            <a:r>
              <a:rPr lang="pl-PL" dirty="0" smtClean="0"/>
              <a:t>partnerów.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możliwość </a:t>
            </a:r>
            <a:r>
              <a:rPr lang="pl-PL" dirty="0"/>
              <a:t>bezpośredniego spotkania się mieszkańców miast partnerskich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i </a:t>
            </a:r>
            <a:r>
              <a:rPr lang="pl-PL" dirty="0"/>
              <a:t>nawiązania osobistych przyjaźni, </a:t>
            </a:r>
            <a:r>
              <a:rPr lang="pl-PL" dirty="0" smtClean="0"/>
              <a:t>kontaktów.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zachęcanie </a:t>
            </a:r>
            <a:r>
              <a:rPr lang="pl-PL" dirty="0"/>
              <a:t>mieszkańców do aktywności kulturalnej i </a:t>
            </a:r>
            <a:r>
              <a:rPr lang="pl-PL" dirty="0" smtClean="0"/>
              <a:t>społecznej.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umożliwienie </a:t>
            </a:r>
            <a:r>
              <a:rPr lang="pl-PL" dirty="0"/>
              <a:t>mieszkańcom miast odgrywania aktywnej roli we współpracy </a:t>
            </a:r>
            <a:r>
              <a:rPr lang="pl-PL" dirty="0" smtClean="0"/>
              <a:t>partnerskiej.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bezpośredni </a:t>
            </a:r>
            <a:r>
              <a:rPr lang="pl-PL" dirty="0"/>
              <a:t>wpływ polityk Unii Europejskiej na codzienne życie </a:t>
            </a:r>
            <a:r>
              <a:rPr lang="pl-PL" dirty="0" smtClean="0"/>
              <a:t>mieszkańców.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dzielenie </a:t>
            </a:r>
            <a:r>
              <a:rPr lang="pl-PL" dirty="0"/>
              <a:t>się pomysłami na rozwój współpracy partnerskiej w obliczu zmian kulturowych i społecznych, jakie zachodzą w </a:t>
            </a:r>
            <a:r>
              <a:rPr lang="pl-PL" dirty="0" smtClean="0"/>
              <a:t>Europie. 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pokazanie </a:t>
            </a:r>
            <a:r>
              <a:rPr lang="pl-PL" dirty="0"/>
              <a:t>na przykładzie starszych członków orkiestr, jak można wcielić w życie ideę aktywnego starzenia </a:t>
            </a:r>
            <a:r>
              <a:rPr lang="pl-PL" dirty="0" smtClean="0"/>
              <a:t>się.</a:t>
            </a:r>
            <a:endParaRPr lang="pl-PL" dirty="0"/>
          </a:p>
          <a:p>
            <a:pPr algn="just">
              <a:spcBef>
                <a:spcPts val="1800"/>
              </a:spcBef>
              <a:buFont typeface="Wingdings" pitchFamily="2" charset="2"/>
              <a:buChar char="§"/>
            </a:pPr>
            <a:r>
              <a:rPr lang="pl-PL" dirty="0" smtClean="0"/>
              <a:t>szukanie </a:t>
            </a:r>
            <a:r>
              <a:rPr lang="pl-PL" dirty="0"/>
              <a:t>możliwości włączenia osób niepełnosprawnych we współpracę </a:t>
            </a:r>
            <a:r>
              <a:rPr lang="pl-PL" dirty="0" smtClean="0"/>
              <a:t>partnerską. </a:t>
            </a:r>
            <a:endParaRPr lang="pl-PL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Cele projektu:</a:t>
            </a:r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 anchor="ctr">
            <a:normAutofit fontScale="62500" lnSpcReduction="20000"/>
          </a:bodyPr>
          <a:lstStyle/>
          <a:p>
            <a:pPr marL="82296" indent="0" algn="ctr">
              <a:lnSpc>
                <a:spcPct val="170000"/>
              </a:lnSpc>
              <a:buNone/>
            </a:pPr>
            <a:r>
              <a:rPr lang="pl-PL" sz="2800" b="1" dirty="0"/>
              <a:t>Wymiana doświadczeń z życia </a:t>
            </a:r>
            <a:r>
              <a:rPr lang="pl-PL" sz="2800" b="1" dirty="0" smtClean="0"/>
              <a:t>społeczno-gospodarczego: </a:t>
            </a:r>
            <a:r>
              <a:rPr lang="pl-PL" sz="2800" b="1" dirty="0" smtClean="0"/>
              <a:t/>
            </a:r>
            <a:br>
              <a:rPr lang="pl-PL" sz="2800" b="1" dirty="0" smtClean="0"/>
            </a:br>
            <a:r>
              <a:rPr lang="pl-PL" sz="2800" b="1" dirty="0" smtClean="0"/>
              <a:t>dzielenie </a:t>
            </a:r>
            <a:r>
              <a:rPr lang="pl-PL" sz="2800" b="1" dirty="0" smtClean="0"/>
              <a:t>się tzw. dobrymi praktykami </a:t>
            </a:r>
            <a:endParaRPr lang="pl-PL" sz="2800" b="1" dirty="0"/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 smtClean="0"/>
              <a:t>Wizyty studyjne np. w Płońsku możemy pokazać inwestycje ekologiczne; Pracownię </a:t>
            </a:r>
            <a:r>
              <a:rPr lang="pl-PL" sz="2800" dirty="0"/>
              <a:t>Dokumentacji Dziejów </a:t>
            </a:r>
            <a:r>
              <a:rPr lang="pl-PL" sz="2800" dirty="0" smtClean="0"/>
              <a:t>Miasta. Sami chętnie poznamy przykłady inwestycji zrealizowanych w partnerstwie publiczno-prywatnym lub przykłady </a:t>
            </a:r>
            <a:r>
              <a:rPr lang="pl-PL" sz="2800" dirty="0" smtClean="0"/>
              <a:t>rewitalizacji.</a:t>
            </a:r>
            <a:endParaRPr lang="pl-PL" sz="2800" dirty="0"/>
          </a:p>
          <a:p>
            <a:pPr algn="just">
              <a:lnSpc>
                <a:spcPct val="170000"/>
              </a:lnSpc>
              <a:buFont typeface="Wingdings" pitchFamily="2" charset="2"/>
              <a:buChar char="§"/>
            </a:pPr>
            <a:r>
              <a:rPr lang="pl-PL" sz="2800" dirty="0"/>
              <a:t>Udział przedstawicieli miast partnerskich oraz lokalnych przedsiębiorców w imprezach cyklicznych organizowanych </a:t>
            </a:r>
            <a:r>
              <a:rPr lang="pl-PL" sz="2800" dirty="0" smtClean="0"/>
              <a:t>np.</a:t>
            </a:r>
            <a:br>
              <a:rPr lang="pl-PL" sz="2800" dirty="0" smtClean="0"/>
            </a:br>
            <a:r>
              <a:rPr lang="pl-PL" sz="2800" dirty="0" smtClean="0"/>
              <a:t>w Płońsku przez </a:t>
            </a:r>
            <a:r>
              <a:rPr lang="pl-PL" sz="2800" dirty="0"/>
              <a:t>MODR Poświętne m.in. Płońskie Dni Rolnictwa, Jarmark „Od pola do stołu”. </a:t>
            </a:r>
          </a:p>
          <a:p>
            <a:pPr marL="82296" indent="0">
              <a:buNone/>
            </a:pPr>
            <a:endParaRPr lang="pl-PL" sz="2800" dirty="0"/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4000" dirty="0"/>
              <a:t>Propozycje wspólnych projektów</a:t>
            </a:r>
            <a:endParaRPr lang="pl-PL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84075" cy="51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8" y="116631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1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32132" y="632268"/>
            <a:ext cx="8229600" cy="5544616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sz="3100" dirty="0" smtClean="0">
                <a:solidFill>
                  <a:schemeClr val="tx1"/>
                </a:solidFill>
              </a:rPr>
              <a:t>Możliwości </a:t>
            </a:r>
            <a:r>
              <a:rPr lang="pl-PL" sz="3100" dirty="0">
                <a:solidFill>
                  <a:schemeClr val="tx1"/>
                </a:solidFill>
              </a:rPr>
              <a:t>dofinansowania projektów miast </a:t>
            </a:r>
            <a:r>
              <a:rPr lang="pl-PL" sz="3100" dirty="0" smtClean="0">
                <a:solidFill>
                  <a:schemeClr val="tx1"/>
                </a:solidFill>
              </a:rPr>
              <a:t>partnerskich dwustronnych lub wielostronnych w ramach programów Unii Europejskiej lub programów krajowych: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1. Europa </a:t>
            </a:r>
            <a:r>
              <a:rPr lang="pl-PL" sz="2400" dirty="0">
                <a:solidFill>
                  <a:schemeClr val="tx1"/>
                </a:solidFill>
              </a:rPr>
              <a:t>Dla </a:t>
            </a:r>
            <a:r>
              <a:rPr lang="pl-PL" sz="2400" dirty="0" smtClean="0">
                <a:solidFill>
                  <a:schemeClr val="tx1"/>
                </a:solidFill>
              </a:rPr>
              <a:t>Obywateli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2. Młodzież w działaniu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3. Program Comenius</a:t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4. </a:t>
            </a:r>
            <a:r>
              <a:rPr lang="pl-PL" sz="2400" dirty="0" smtClean="0">
                <a:solidFill>
                  <a:schemeClr val="tx1"/>
                </a:solidFill>
              </a:rPr>
              <a:t>Polsko-Niemiecka Współpraca Młodzieży</a:t>
            </a:r>
            <a:r>
              <a:rPr lang="pl-PL" sz="2400" dirty="0" smtClean="0">
                <a:solidFill>
                  <a:schemeClr val="tx1"/>
                </a:solidFill>
              </a:rPr>
              <a:t/>
            </a:r>
            <a:br>
              <a:rPr lang="pl-PL" sz="2400" dirty="0" smtClean="0">
                <a:solidFill>
                  <a:schemeClr val="tx1"/>
                </a:solidFill>
              </a:rPr>
            </a:br>
            <a:r>
              <a:rPr lang="pl-PL" sz="2400" dirty="0" smtClean="0">
                <a:solidFill>
                  <a:schemeClr val="tx1"/>
                </a:solidFill>
              </a:rPr>
              <a:t>5. Centrum Polsko-Rosyjskiego Dialogu i Porozumienia</a:t>
            </a:r>
            <a:r>
              <a:rPr lang="pl-PL" sz="2400" dirty="0">
                <a:solidFill>
                  <a:schemeClr val="tx1"/>
                </a:solidFill>
              </a:rPr>
              <a:t/>
            </a:r>
            <a:br>
              <a:rPr lang="pl-PL" sz="2400" dirty="0">
                <a:solidFill>
                  <a:schemeClr val="tx1"/>
                </a:solidFill>
              </a:rPr>
            </a:br>
            <a:endParaRPr lang="pl-PL" sz="2400" dirty="0">
              <a:solidFill>
                <a:schemeClr val="tx1"/>
              </a:solidFill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84075" cy="51331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568" y="116631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6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490" y="1481138"/>
            <a:ext cx="6791020" cy="4525962"/>
          </a:xfrm>
        </p:spPr>
      </p:pic>
      <p:sp>
        <p:nvSpPr>
          <p:cNvPr id="5" name="pole tekstowe 4"/>
          <p:cNvSpPr txBox="1"/>
          <p:nvPr/>
        </p:nvSpPr>
        <p:spPr>
          <a:xfrm>
            <a:off x="971600" y="404664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Od różnorodności…</a:t>
            </a:r>
            <a:endParaRPr lang="pl-PL" sz="28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5148064" y="92788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…do JEDNOŚCI!</a:t>
            </a:r>
            <a:endParaRPr lang="pl-PL" sz="2800" dirty="0"/>
          </a:p>
        </p:txBody>
      </p:sp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331013"/>
            <a:ext cx="684075" cy="513315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826" y="6331013"/>
            <a:ext cx="384161" cy="45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78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" y="1484784"/>
            <a:ext cx="3879786" cy="3874244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Miasto Płońsk:</a:t>
            </a:r>
            <a:endParaRPr lang="pl-PL" dirty="0"/>
          </a:p>
        </p:txBody>
      </p:sp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1368152" cy="102663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116631"/>
            <a:ext cx="768322" cy="912857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3707904" y="1268760"/>
            <a:ext cx="518457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Znajduje się 60 km od Warszawy na skrzyżowaniu dróg krajowych nr 7 i 10.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Zajmuje obszar 12 km. kw.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Zamieszkuje je około 23 tys. mieszkańców.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Miasto jest siedzibą władz samorządowych różnego szczebla oraz innych instytucji publicznych.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Lokalny ośrodek społeczno-gospodarczy.</a:t>
            </a:r>
          </a:p>
          <a:p>
            <a:pPr marL="342900" indent="-342900">
              <a:buClr>
                <a:schemeClr val="accent1">
                  <a:lumMod val="60000"/>
                  <a:lumOff val="40000"/>
                </a:schemeClr>
              </a:buClr>
              <a:buFont typeface="Wingdings" pitchFamily="2" charset="2"/>
              <a:buChar char="§"/>
            </a:pPr>
            <a:r>
              <a:rPr lang="pl-PL" sz="2400" dirty="0" smtClean="0"/>
              <a:t>Budżet roczny wynosi </a:t>
            </a:r>
            <a:br>
              <a:rPr lang="pl-PL" sz="2400" dirty="0" smtClean="0"/>
            </a:br>
            <a:r>
              <a:rPr lang="pl-PL" sz="2400" dirty="0" smtClean="0"/>
              <a:t>50-70 mln PLN.</a:t>
            </a:r>
          </a:p>
          <a:p>
            <a:endParaRPr lang="pl-PL" dirty="0" smtClean="0"/>
          </a:p>
          <a:p>
            <a:pPr marL="285750" indent="-285750">
              <a:buFontTx/>
              <a:buChar char="-"/>
            </a:pPr>
            <a:endParaRPr lang="pl-PL" sz="1200" dirty="0" smtClean="0"/>
          </a:p>
          <a:p>
            <a:pPr marL="285750" indent="-285750">
              <a:buFontTx/>
              <a:buChar char="-"/>
            </a:pPr>
            <a:endParaRPr lang="pl-PL" sz="1200" dirty="0" smtClean="0"/>
          </a:p>
          <a:p>
            <a:pPr marL="285750" indent="-285750">
              <a:buFontTx/>
              <a:buChar char="-"/>
            </a:pPr>
            <a:endParaRPr lang="pl-PL" sz="1200" dirty="0" smtClean="0"/>
          </a:p>
          <a:p>
            <a:pPr marL="285750" indent="-285750">
              <a:buFontTx/>
              <a:buChar char="-"/>
            </a:pP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42845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632848" cy="5723636"/>
          </a:xfr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03548" y="2060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/>
              <a:t>Płońsk z lotu ptaka</a:t>
            </a:r>
            <a:endParaRPr lang="pl-PL" sz="3200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792088" cy="59436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470" y="116631"/>
            <a:ext cx="500259" cy="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62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__o__sk Moje Miasto - Oficjalny Teledysk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112" y="1123969"/>
            <a:ext cx="9152111" cy="5148513"/>
          </a:xfrm>
        </p:spPr>
      </p:pic>
      <p:sp>
        <p:nvSpPr>
          <p:cNvPr id="5" name="pole tekstowe 4"/>
          <p:cNvSpPr txBox="1"/>
          <p:nvPr/>
        </p:nvSpPr>
        <p:spPr>
          <a:xfrm>
            <a:off x="300758" y="268748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/>
              <a:t>Płońsk – moje miasto</a:t>
            </a:r>
            <a:endParaRPr lang="pl-PL" sz="4000" dirty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92" y="241274"/>
            <a:ext cx="792088" cy="59436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78" y="241273"/>
            <a:ext cx="500259" cy="59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324" y="1052736"/>
            <a:ext cx="8229600" cy="4525963"/>
          </a:xfrm>
        </p:spPr>
        <p:txBody>
          <a:bodyPr>
            <a:normAutofit/>
          </a:bodyPr>
          <a:lstStyle/>
          <a:p>
            <a:pPr marL="109728" indent="0" algn="ctr">
              <a:buNone/>
            </a:pPr>
            <a:r>
              <a:rPr lang="pl-PL" sz="1400" dirty="0" smtClean="0"/>
              <a:t>Aktywność Płońska jest doceniana oraz nagradzana w licznych ogólnopolskich konkursach m.in. z dziedziny ekologii, kultury, zarządzania.</a:t>
            </a:r>
          </a:p>
          <a:p>
            <a:pPr marL="109728" indent="0" algn="ctr">
              <a:buNone/>
            </a:pPr>
            <a:endParaRPr lang="pl-PL" sz="14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67544" y="2632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l-PL" sz="3200" dirty="0" smtClean="0">
                <a:solidFill>
                  <a:schemeClr val="tx1"/>
                </a:solidFill>
              </a:rPr>
              <a:t>Miasto Płońsk – nagrody i wyróżnienia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82" y="6102446"/>
            <a:ext cx="792088" cy="5943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081" y="6102445"/>
            <a:ext cx="500259" cy="5943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34338"/>
            <a:ext cx="2505821" cy="34777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5480" y="1844823"/>
            <a:ext cx="2563739" cy="346729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106" y="1861782"/>
            <a:ext cx="2318058" cy="84831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70" y="2924944"/>
            <a:ext cx="2846471" cy="295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3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3631" y="6886"/>
            <a:ext cx="8064896" cy="6720746"/>
          </a:xfrm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3" y="97408"/>
            <a:ext cx="855937" cy="64227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218" y="97408"/>
            <a:ext cx="475511" cy="5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276112" y="548681"/>
            <a:ext cx="7410688" cy="5357754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pl-PL" sz="1600" b="1" dirty="0" err="1" smtClean="0"/>
              <a:t>Crepy</a:t>
            </a:r>
            <a:r>
              <a:rPr lang="pl-PL" sz="1600" b="1" dirty="0" smtClean="0"/>
              <a:t>-en-</a:t>
            </a:r>
            <a:r>
              <a:rPr lang="pl-PL" sz="1600" b="1" dirty="0" err="1" smtClean="0"/>
              <a:t>Valois</a:t>
            </a:r>
            <a:r>
              <a:rPr lang="pl-PL" sz="1600" b="1" dirty="0" smtClean="0"/>
              <a:t> (Francja) </a:t>
            </a:r>
            <a:r>
              <a:rPr lang="pl-PL" sz="1600" dirty="0" smtClean="0"/>
              <a:t>– 2002 r. 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pPr marL="109728" indent="0">
              <a:buNone/>
            </a:pPr>
            <a:r>
              <a:rPr lang="pl-PL" sz="1600" b="1" dirty="0" smtClean="0"/>
              <a:t>Wołgograd (Rosja) </a:t>
            </a:r>
            <a:r>
              <a:rPr lang="pl-PL" sz="1600" dirty="0" smtClean="0"/>
              <a:t>– 2008 r.</a:t>
            </a:r>
            <a:endParaRPr lang="pl-PL" sz="1600" dirty="0"/>
          </a:p>
          <a:p>
            <a:endParaRPr lang="pl-PL" sz="1600" dirty="0" smtClean="0"/>
          </a:p>
          <a:p>
            <a:endParaRPr lang="pl-PL" sz="1600" dirty="0" smtClean="0"/>
          </a:p>
          <a:p>
            <a:endParaRPr lang="pl-PL" sz="1600" dirty="0"/>
          </a:p>
          <a:p>
            <a:pPr marL="109728" indent="0">
              <a:buNone/>
            </a:pPr>
            <a:r>
              <a:rPr lang="pl-PL" sz="1600" b="1" dirty="0" err="1" smtClean="0"/>
              <a:t>Mosciano</a:t>
            </a:r>
            <a:r>
              <a:rPr lang="pl-PL" sz="1600" b="1" dirty="0" smtClean="0"/>
              <a:t> </a:t>
            </a:r>
            <a:r>
              <a:rPr lang="pl-PL" sz="1600" b="1" dirty="0" err="1" smtClean="0"/>
              <a:t>Sant’Angelo</a:t>
            </a:r>
            <a:r>
              <a:rPr lang="pl-PL" sz="1600" b="1" dirty="0" smtClean="0"/>
              <a:t> (Włochy) </a:t>
            </a:r>
            <a:r>
              <a:rPr lang="pl-PL" sz="1600" dirty="0" smtClean="0"/>
              <a:t>– 2010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pPr marL="109728" indent="0">
              <a:buNone/>
            </a:pPr>
            <a:r>
              <a:rPr lang="pl-PL" sz="1600" b="1" dirty="0" err="1" smtClean="0"/>
              <a:t>Notaresco</a:t>
            </a:r>
            <a:r>
              <a:rPr lang="pl-PL" sz="1600" b="1" dirty="0" smtClean="0"/>
              <a:t> (Włochy) </a:t>
            </a:r>
            <a:r>
              <a:rPr lang="pl-PL" sz="1600" dirty="0" smtClean="0"/>
              <a:t>– 2008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pPr marL="109728" indent="0">
              <a:buNone/>
            </a:pPr>
            <a:r>
              <a:rPr lang="pl-PL" sz="1600" b="1" dirty="0" smtClean="0"/>
              <a:t>Bachczysaraj (Ukraina) </a:t>
            </a:r>
            <a:r>
              <a:rPr lang="pl-PL" sz="1600" dirty="0" smtClean="0"/>
              <a:t>– 2004 r.</a:t>
            </a:r>
            <a:endParaRPr lang="pl-PL" sz="1600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99" y="504947"/>
            <a:ext cx="606213" cy="66683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" y="1628800"/>
            <a:ext cx="506045" cy="69213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5" y="2708919"/>
            <a:ext cx="739347" cy="79092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71" y="3933056"/>
            <a:ext cx="625067" cy="853266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1" y="5157192"/>
            <a:ext cx="651807" cy="749242"/>
          </a:xfrm>
          <a:prstGeom prst="rect">
            <a:avLst/>
          </a:prstGeom>
        </p:spPr>
      </p:pic>
      <p:pic>
        <p:nvPicPr>
          <p:cNvPr id="10" name="Symbol zastępczy zawartości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021288"/>
            <a:ext cx="855937" cy="6422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021288"/>
            <a:ext cx="475511" cy="5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62" y="4077072"/>
            <a:ext cx="626049" cy="749988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39" y="279580"/>
            <a:ext cx="864096" cy="79208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14" y="1556792"/>
            <a:ext cx="466241" cy="76411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" y="2852936"/>
            <a:ext cx="574551" cy="69223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6" y="5469036"/>
            <a:ext cx="714376" cy="623888"/>
          </a:xfrm>
          <a:prstGeom prst="rect">
            <a:avLst/>
          </a:prstGeom>
        </p:spPr>
      </p:pic>
      <p:sp>
        <p:nvSpPr>
          <p:cNvPr id="10" name="pole tekstowe 9"/>
          <p:cNvSpPr txBox="1"/>
          <p:nvPr/>
        </p:nvSpPr>
        <p:spPr>
          <a:xfrm>
            <a:off x="1547664" y="474352"/>
            <a:ext cx="74168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err="1" smtClean="0"/>
              <a:t>Cakovec</a:t>
            </a:r>
            <a:r>
              <a:rPr lang="pl-PL" sz="1600" b="1" dirty="0" smtClean="0"/>
              <a:t> (Chorwacja)</a:t>
            </a:r>
            <a:r>
              <a:rPr lang="pl-PL" sz="1600" dirty="0" smtClean="0"/>
              <a:t> – 2002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endParaRPr lang="pl-PL" sz="1600" dirty="0" smtClean="0"/>
          </a:p>
          <a:p>
            <a:r>
              <a:rPr lang="pl-PL" sz="1600" b="1" dirty="0" err="1" smtClean="0"/>
              <a:t>Ramat</a:t>
            </a:r>
            <a:r>
              <a:rPr lang="pl-PL" sz="1600" b="1" dirty="0" smtClean="0"/>
              <a:t> – </a:t>
            </a:r>
            <a:r>
              <a:rPr lang="pl-PL" sz="1600" b="1" dirty="0" err="1" smtClean="0"/>
              <a:t>Negev</a:t>
            </a:r>
            <a:r>
              <a:rPr lang="pl-PL" sz="1600" b="1" dirty="0" smtClean="0"/>
              <a:t> (</a:t>
            </a:r>
            <a:r>
              <a:rPr lang="pl-PL" sz="1600" b="1" dirty="0" err="1" smtClean="0"/>
              <a:t>Ramat-Negev</a:t>
            </a:r>
            <a:r>
              <a:rPr lang="pl-PL" sz="1600" b="1" dirty="0" smtClean="0"/>
              <a:t>) </a:t>
            </a:r>
            <a:r>
              <a:rPr lang="pl-PL" sz="1600" dirty="0" smtClean="0"/>
              <a:t>– 1997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 smtClean="0"/>
          </a:p>
          <a:p>
            <a:endParaRPr lang="pl-PL" sz="1600" dirty="0"/>
          </a:p>
          <a:p>
            <a:r>
              <a:rPr lang="pl-PL" sz="1600" b="1" dirty="0" err="1" smtClean="0"/>
              <a:t>Soleczniki</a:t>
            </a:r>
            <a:r>
              <a:rPr lang="pl-PL" sz="1600" b="1" dirty="0" smtClean="0"/>
              <a:t> (Litwa)</a:t>
            </a:r>
            <a:r>
              <a:rPr lang="pl-PL" sz="1600" dirty="0" smtClean="0"/>
              <a:t> – 2002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 smtClean="0"/>
          </a:p>
          <a:p>
            <a:endParaRPr lang="pl-PL" sz="1600" dirty="0"/>
          </a:p>
          <a:p>
            <a:r>
              <a:rPr lang="pl-PL" sz="1600" b="1" dirty="0" err="1" smtClean="0"/>
              <a:t>Winschoten</a:t>
            </a:r>
            <a:r>
              <a:rPr lang="pl-PL" sz="1600" b="1" dirty="0"/>
              <a:t> </a:t>
            </a:r>
            <a:r>
              <a:rPr lang="pl-PL" sz="1600" b="1" dirty="0" smtClean="0"/>
              <a:t>(Holandia)</a:t>
            </a:r>
            <a:r>
              <a:rPr lang="pl-PL" sz="1600" dirty="0" smtClean="0"/>
              <a:t> – 2001–2009 r.</a:t>
            </a:r>
          </a:p>
          <a:p>
            <a:endParaRPr lang="pl-PL" sz="1600" dirty="0"/>
          </a:p>
          <a:p>
            <a:endParaRPr lang="pl-PL" sz="1600" dirty="0" smtClean="0"/>
          </a:p>
          <a:p>
            <a:endParaRPr lang="pl-PL" sz="1600" dirty="0"/>
          </a:p>
          <a:p>
            <a:endParaRPr lang="pl-PL" sz="1600" dirty="0" smtClean="0"/>
          </a:p>
          <a:p>
            <a:r>
              <a:rPr lang="pl-PL" sz="1600" b="1" dirty="0" smtClean="0"/>
              <a:t>Międzynarodowe Stowarzyszenie Miast Orędowników Pokoju</a:t>
            </a:r>
            <a:r>
              <a:rPr lang="pl-PL" sz="1600" dirty="0" smtClean="0"/>
              <a:t> – 1997 r.</a:t>
            </a:r>
          </a:p>
        </p:txBody>
      </p:sp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044" y="6021288"/>
            <a:ext cx="855937" cy="642276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424" y="6021288"/>
            <a:ext cx="475511" cy="56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1650</TotalTime>
  <Words>455</Words>
  <Application>Microsoft Office PowerPoint</Application>
  <PresentationFormat>Pokaz na ekranie (4:3)</PresentationFormat>
  <Paragraphs>98</Paragraphs>
  <Slides>22</Slides>
  <Notes>3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Hol</vt:lpstr>
      <vt:lpstr>Ten projekt został zrealizowany przy wsparciu finansowym Komisji Europejskiej. Projekt lub publikacja odzwierciedlają jedynie stanowisko ich autora i Komisja Europejska nie ponosi odpowiedzialności za umieszczoną w nich zawartość merytoryczną.</vt:lpstr>
      <vt:lpstr>Cele projektu:</vt:lpstr>
      <vt:lpstr>Miasto Płońsk:</vt:lpstr>
      <vt:lpstr>Płońsk z lotu ptaka</vt:lpstr>
      <vt:lpstr>Prezentacja programu PowerPoint</vt:lpstr>
      <vt:lpstr>Miasto Płońsk – nagrody i wyróżnienia</vt:lpstr>
      <vt:lpstr>Prezentacja programu PowerPoint</vt:lpstr>
      <vt:lpstr>Prezentacja programu PowerPoint</vt:lpstr>
      <vt:lpstr>Prezentacja programu PowerPoint</vt:lpstr>
      <vt:lpstr>Współpraca młodzieżowa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Propozycje wspólnych projektów</vt:lpstr>
      <vt:lpstr>Propozycje wspólnych projektów</vt:lpstr>
      <vt:lpstr>Propozycje wspólnych projektów</vt:lpstr>
      <vt:lpstr>Propozycje wspólnych projektów</vt:lpstr>
      <vt:lpstr>Możliwości dofinansowania projektów miast partnerskich dwustronnych lub wielostronnych w ramach programów Unii Europejskiej lub programów krajowych: 1. Europa Dla Obywateli 2. Młodzież w działaniu 3. Program Comenius 4. Polsko-Niemiecka Współpraca Młodzieży 5. Centrum Polsko-Rosyjskiego Dialogu i Porozumienia </vt:lpstr>
      <vt:lpstr>Prezentacja programu PowerPoint</vt:lpstr>
    </vt:vector>
  </TitlesOfParts>
  <Company>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Kamil Wyrzykowski</dc:creator>
  <cp:lastModifiedBy>Kamil Wyrzykowski</cp:lastModifiedBy>
  <cp:revision>180</cp:revision>
  <dcterms:created xsi:type="dcterms:W3CDTF">2012-07-11T10:48:43Z</dcterms:created>
  <dcterms:modified xsi:type="dcterms:W3CDTF">2012-08-22T12:25:21Z</dcterms:modified>
</cp:coreProperties>
</file>