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9" r:id="rId2"/>
    <p:sldId id="274" r:id="rId3"/>
    <p:sldId id="265" r:id="rId4"/>
    <p:sldId id="256" r:id="rId5"/>
    <p:sldId id="261" r:id="rId6"/>
    <p:sldId id="257" r:id="rId7"/>
    <p:sldId id="258" r:id="rId8"/>
    <p:sldId id="275" r:id="rId9"/>
    <p:sldId id="271" r:id="rId10"/>
    <p:sldId id="270" r:id="rId11"/>
    <p:sldId id="266" r:id="rId12"/>
    <p:sldId id="276" r:id="rId13"/>
    <p:sldId id="282" r:id="rId14"/>
    <p:sldId id="283" r:id="rId15"/>
    <p:sldId id="284" r:id="rId16"/>
    <p:sldId id="269" r:id="rId17"/>
    <p:sldId id="277" r:id="rId18"/>
    <p:sldId id="279" r:id="rId19"/>
    <p:sldId id="280" r:id="rId20"/>
    <p:sldId id="278" r:id="rId21"/>
    <p:sldId id="27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00"/>
    <a:srgbClr val="66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74964" autoAdjust="0"/>
  </p:normalViewPr>
  <p:slideViewPr>
    <p:cSldViewPr>
      <p:cViewPr>
        <p:scale>
          <a:sx n="66" d="100"/>
          <a:sy n="66" d="100"/>
        </p:scale>
        <p:origin x="-97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3F457A-11D0-4FF2-8D80-7A2E901FED93}" type="datetimeFigureOut">
              <a:rPr lang="ru-RU"/>
              <a:pPr>
                <a:defRPr/>
              </a:pPr>
              <a:t>25.08.2012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550B05-8F6B-4453-A170-05A09D5A4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709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B7B6F-E326-49E3-99FF-FA5B3A8B8A8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D7899-9BF5-4FCE-AA98-3E299BD6BF2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32ABE4-0643-4788-B881-45DD797B7FEE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737E63-EB96-4CC1-8D54-5DBD8A9303A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Проект с Плонском по обмену молодежью. 2012-2013гг.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F0AC15-D0DE-444E-AC75-5036496EFC6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B4887-493D-46C1-857A-63F87983BC22}" type="datetime1">
              <a:rPr lang="ru-RU"/>
              <a:pPr>
                <a:defRPr/>
              </a:pPr>
              <a:t>25.08.2012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зарубежных, региональных и внешнеэкономических связей администрации Волгограда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08248-7365-4792-BC0D-002B62E9C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61FA3-46A5-419C-A929-2E10DB27A745}" type="datetime1">
              <a:rPr lang="ru-RU"/>
              <a:pPr>
                <a:defRPr/>
              </a:pPr>
              <a:t>25.08.2012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зарубежных, региональных и внешнеэкономических связей администрации Волгограда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64D80-6F7C-4202-914F-2F20BEDB3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1837E-B6B1-4A20-BAAF-8B7207AB3444}" type="datetime1">
              <a:rPr lang="ru-RU"/>
              <a:pPr>
                <a:defRPr/>
              </a:pPr>
              <a:t>25.08.2012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зарубежных, региональных и внешнеэкономических связей администрации Волгограда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0F2B0-4C0A-4833-B113-06EEABAEF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28FBB-71C9-4877-AD6A-5F6B51E3C78E}" type="datetime1">
              <a:rPr lang="ru-RU"/>
              <a:pPr>
                <a:defRPr/>
              </a:pPr>
              <a:t>25.08.2012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зарубежных, региональных и внешнеэкономических связей администрации Волгограда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65E9-9481-4FD7-A760-308ADA4F4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06154-4B07-45DB-9AAD-3A618EC130A0}" type="datetime1">
              <a:rPr lang="ru-RU"/>
              <a:pPr>
                <a:defRPr/>
              </a:pPr>
              <a:t>25.08.2012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зарубежных, региональных и внешнеэкономических связей администрации Волгограда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3FC7D-AE6C-4C74-AC59-E71F95C8D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CE3DA-57FD-44B4-95EA-FF5B22AC3E96}" type="datetime1">
              <a:rPr lang="ru-RU"/>
              <a:pPr>
                <a:defRPr/>
              </a:pPr>
              <a:t>25.08.2012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зарубежных, региональных и внешнеэкономических связей администрации Волгограда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D794E-C0FB-4DBA-A0AE-E228724B1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70F8A-CDAB-4886-870E-1088D4C625A6}" type="datetime1">
              <a:rPr lang="ru-RU"/>
              <a:pPr>
                <a:defRPr/>
              </a:pPr>
              <a:t>25.08.2012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зарубежных, региональных и внешнеэкономических связей администрации Волгограда</a:t>
            </a: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93F9B-AB6F-4DF5-B1AE-8B9A86A3E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D22B-AC1E-499E-A588-E657736AF982}" type="datetime1">
              <a:rPr lang="ru-RU"/>
              <a:pPr>
                <a:defRPr/>
              </a:pPr>
              <a:t>25.08.2012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зарубежных, региональных и внешнеэкономических связей администрации Волгограда</a:t>
            </a: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888C3-B337-43D9-8622-87D1A57BD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45940-3671-48A5-8168-8D897C0234CC}" type="datetime1">
              <a:rPr lang="ru-RU"/>
              <a:pPr>
                <a:defRPr/>
              </a:pPr>
              <a:t>25.08.2012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зарубежных, региональных и внешнеэкономических связей администрации Волгограда</a:t>
            </a: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5F533-64B8-4B34-A4DE-E619C59A3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32E5B-0356-4A23-BAE7-4541F2149AC5}" type="datetime1">
              <a:rPr lang="ru-RU"/>
              <a:pPr>
                <a:defRPr/>
              </a:pPr>
              <a:t>25.08.2012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зарубежных, региональных и внешнеэкономических связей администрации Волгограда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01578-4C45-47AC-8507-6EAAB824D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42555-453C-45F0-9B96-9141A86365A5}" type="datetime1">
              <a:rPr lang="ru-RU"/>
              <a:pPr>
                <a:defRPr/>
              </a:pPr>
              <a:t>25.08.2012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зарубежных, региональных и внешнеэкономических связей администрации Волгограда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2C125-05C3-4DAB-8F4C-03CADBBD8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2BB63A-85F2-4477-A121-1DD62D07B591}" type="datetime1">
              <a:rPr lang="ru-RU"/>
              <a:pPr>
                <a:defRPr/>
              </a:pPr>
              <a:t>25.08.2012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департамент зарубежных, региональных и внешнеэкономических связей администрации Волгограда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609ED4-2F64-452B-A969-332B87188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27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unicef.org/index.php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ds.yahoo.com/_ylt=A0PDoX0UagJNx08AQ8WjzbkF/SIG=12kemm75j/EXP=1292090260/**http:/www.bicyclingworldtour.com/11eurasia_files/EurasiaMap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olgadmin.ru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Flag_of_Finland.svg" TargetMode="External"/><Relationship Id="rId13" Type="http://schemas.openxmlformats.org/officeDocument/2006/relationships/image" Target="../media/image12.png"/><Relationship Id="rId18" Type="http://schemas.openxmlformats.org/officeDocument/2006/relationships/hyperlink" Target="http://ru.wikipedia.org/wiki/%D0%A4%D0%B0%D0%B9%D0%BB:Flag_of_Japan.svg" TargetMode="External"/><Relationship Id="rId26" Type="http://schemas.openxmlformats.org/officeDocument/2006/relationships/hyperlink" Target="http://ru.wikipedia.org/wiki/%D0%A4%D0%B0%D0%B9%D0%BB:Flag_of_Serbia.svg" TargetMode="External"/><Relationship Id="rId3" Type="http://schemas.openxmlformats.org/officeDocument/2006/relationships/image" Target="../media/image4.png"/><Relationship Id="rId21" Type="http://schemas.openxmlformats.org/officeDocument/2006/relationships/image" Target="../media/image16.png"/><Relationship Id="rId34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hyperlink" Target="http://ru.wikipedia.org/wiki/%D0%A4%D0%B0%D0%B9%D0%BB:Flag_of_Belgium_(civil).svg" TargetMode="Externa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hyperlink" Target="http://ru.wikipedia.org/wiki/%D0%A4%D0%B0%D0%B9%D0%BB:Flag_of_Poland.svg" TargetMode="External"/><Relationship Id="rId38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6" Type="http://schemas.openxmlformats.org/officeDocument/2006/relationships/hyperlink" Target="http://ru.wikipedia.org/wiki/%D0%A4%D0%B0%D0%B9%D0%BB:Flag_of_India.svg" TargetMode="External"/><Relationship Id="rId20" Type="http://schemas.openxmlformats.org/officeDocument/2006/relationships/hyperlink" Target="http://ru.wikipedia.org/wiki/%D0%A4%D0%B0%D0%B9%D0%BB:Flag_of_Germany.svg" TargetMode="External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4%D0%B0%D0%B9%D0%BB:Flag_of_the_Czech_Republic.svg" TargetMode="External"/><Relationship Id="rId11" Type="http://schemas.openxmlformats.org/officeDocument/2006/relationships/image" Target="../media/image11.png"/><Relationship Id="rId24" Type="http://schemas.openxmlformats.org/officeDocument/2006/relationships/hyperlink" Target="http://ru.wikipedia.org/wiki/%D0%A4%D0%B0%D0%B9%D0%BB:Flag_of_Armenia.svg" TargetMode="External"/><Relationship Id="rId32" Type="http://schemas.openxmlformats.org/officeDocument/2006/relationships/image" Target="../media/image22.png"/><Relationship Id="rId37" Type="http://schemas.openxmlformats.org/officeDocument/2006/relationships/image" Target="../media/image25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hyperlink" Target="http://ru.wikipedia.org/wiki/%D0%A4%D0%B0%D0%B9%D0%BB:Flag_of_Bulgaria.svg" TargetMode="External"/><Relationship Id="rId36" Type="http://schemas.openxmlformats.org/officeDocument/2006/relationships/hyperlink" Target="http://ru.wikipedia.org/wiki/%D0%A4%D0%B0%D0%B9%D0%BB:Flag_of_the_United_States.svg" TargetMode="External"/><Relationship Id="rId10" Type="http://schemas.openxmlformats.org/officeDocument/2006/relationships/hyperlink" Target="http://ru.wikipedia.org/wiki/%D0%A4%D0%B0%D0%B9%D0%BB:Flag_of_France.svg" TargetMode="External"/><Relationship Id="rId19" Type="http://schemas.openxmlformats.org/officeDocument/2006/relationships/image" Target="../media/image15.png"/><Relationship Id="rId31" Type="http://schemas.openxmlformats.org/officeDocument/2006/relationships/image" Target="../media/image21.png"/><Relationship Id="rId4" Type="http://schemas.openxmlformats.org/officeDocument/2006/relationships/hyperlink" Target="http://ru.wikipedia.org/wiki/%D0%A4%D0%B0%D0%B9%D0%BB:Flag_of_England.svg" TargetMode="External"/><Relationship Id="rId9" Type="http://schemas.openxmlformats.org/officeDocument/2006/relationships/image" Target="../media/image10.png"/><Relationship Id="rId14" Type="http://schemas.openxmlformats.org/officeDocument/2006/relationships/hyperlink" Target="http://ru.wikipedia.org/wiki/%D0%A4%D0%B0%D0%B9%D0%BB:Flag_of_Egypt.svg" TargetMode="External"/><Relationship Id="rId22" Type="http://schemas.openxmlformats.org/officeDocument/2006/relationships/hyperlink" Target="http://ru.wikipedia.org/wiki/%D0%A4%D0%B0%D0%B9%D0%BB:Flag_of_the_People's_Republic_of_China.svg" TargetMode="External"/><Relationship Id="rId27" Type="http://schemas.openxmlformats.org/officeDocument/2006/relationships/image" Target="../media/image19.png"/><Relationship Id="rId30" Type="http://schemas.openxmlformats.org/officeDocument/2006/relationships/hyperlink" Target="http://ru.wikipedia.org/wiki/%D0%A4%D0%B0%D0%B9%D0%BB:Transnistria_State_Flag.svg" TargetMode="External"/><Relationship Id="rId35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692696"/>
            <a:ext cx="8229600" cy="36724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Local development through international relations. Volgograd (Russian federation)</a:t>
            </a:r>
            <a:br>
              <a:rPr lang="en-US" dirty="0" smtClean="0"/>
            </a:br>
            <a:r>
              <a:rPr lang="en-US" dirty="0" smtClean="0"/>
              <a:t>experience.</a:t>
            </a:r>
            <a:endParaRPr lang="ru-RU" dirty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525"/>
            <a:ext cx="6400800" cy="1584325"/>
          </a:xfrm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165850"/>
            <a:ext cx="2895600" cy="615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Department on international, interregional and external economic  relations . Volgograd city </a:t>
            </a:r>
            <a:endParaRPr lang="ru-RU" dirty="0"/>
          </a:p>
        </p:txBody>
      </p:sp>
      <p:pic>
        <p:nvPicPr>
          <p:cNvPr id="3077" name="Рисунок 4" descr="F:\Volgograd\панор с вол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4581525"/>
            <a:ext cx="32400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5" descr="F:\Volgograd\город виды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4581525"/>
            <a:ext cx="36734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6" descr="C:\Users\123\Pictures\90px-Coat_of_Arms_of_Volgograd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5516563"/>
            <a:ext cx="8572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BE683-ED71-40C2-9599-2E2E176AF539}" type="slidenum">
              <a:rPr lang="ru-RU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European Prize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302000" y="6021388"/>
            <a:ext cx="2895600" cy="836612"/>
          </a:xfrm>
        </p:spPr>
        <p:txBody>
          <a:bodyPr/>
          <a:lstStyle/>
          <a:p>
            <a:pPr>
              <a:defRPr/>
            </a:pPr>
            <a:r>
              <a:rPr lang="en-US" dirty="0"/>
              <a:t>Department on international, interregional and external economic  relations . Volgograd city </a:t>
            </a:r>
            <a:endParaRPr lang="ru-RU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412875"/>
            <a:ext cx="3168650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Прямоугольник 5"/>
          <p:cNvSpPr>
            <a:spLocks noChangeArrowheads="1"/>
          </p:cNvSpPr>
          <p:nvPr/>
        </p:nvSpPr>
        <p:spPr bwMode="auto">
          <a:xfrm>
            <a:off x="900113" y="1598613"/>
            <a:ext cx="2162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Image of the city</a:t>
            </a:r>
            <a:endParaRPr lang="ru-RU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94" name="Прямоугольник 7"/>
          <p:cNvSpPr>
            <a:spLocks noChangeArrowheads="1"/>
          </p:cNvSpPr>
          <p:nvPr/>
        </p:nvSpPr>
        <p:spPr bwMode="auto">
          <a:xfrm>
            <a:off x="395288" y="2060575"/>
            <a:ext cx="29098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FFFFFF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>
              <a:solidFill>
                <a:srgbClr val="FFFFFF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en-US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Joint programs with EU</a:t>
            </a:r>
            <a:r>
              <a:rPr lang="ru-RU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endParaRPr lang="ru-RU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39750" y="3186113"/>
            <a:ext cx="23034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Twins relations development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6" name="Rectangle 6"/>
          <p:cNvSpPr>
            <a:spLocks noChangeArrowheads="1"/>
          </p:cNvSpPr>
          <p:nvPr/>
        </p:nvSpPr>
        <p:spPr bwMode="auto">
          <a:xfrm>
            <a:off x="6084888" y="1323975"/>
            <a:ext cx="30591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Population involvement into the international life of the city</a:t>
            </a:r>
            <a:r>
              <a:rPr lang="ru-RU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2297" name="Rectangle 7"/>
          <p:cNvSpPr>
            <a:spLocks noChangeArrowheads="1"/>
          </p:cNvSpPr>
          <p:nvPr/>
        </p:nvSpPr>
        <p:spPr bwMode="auto">
          <a:xfrm>
            <a:off x="6084888" y="3184525"/>
            <a:ext cx="2136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NGO’s development</a:t>
            </a:r>
            <a:endParaRPr lang="ru-RU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285AC-C31D-4F0C-B35C-B2FBFFCDF0B7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Volgograd-</a:t>
            </a:r>
            <a:br>
              <a:rPr lang="en-US" dirty="0" smtClean="0"/>
            </a:br>
            <a:r>
              <a:rPr lang="en-US" dirty="0" smtClean="0"/>
              <a:t>child friendly city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850" y="1484313"/>
            <a:ext cx="8280400" cy="750887"/>
          </a:xfrm>
        </p:spPr>
        <p:txBody>
          <a:bodyPr>
            <a:normAutofit fontScale="85000" lnSpcReduction="1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i="1" u="sng" dirty="0" smtClean="0">
                <a:solidFill>
                  <a:srgbClr val="FFC000"/>
                </a:solidFill>
              </a:rPr>
              <a:t>A Memorandum on cooperation  with UNICEF-child friendly city had been signed December ,13,2010</a:t>
            </a:r>
            <a:endParaRPr lang="ru-RU" b="1" i="1" u="sng" dirty="0"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</a:rPr>
              <a:t>Main goal: child protection in everyday life</a:t>
            </a:r>
            <a:r>
              <a:rPr lang="en-US" dirty="0" smtClean="0">
                <a:solidFill>
                  <a:srgbClr val="00B0F0"/>
                </a:solidFill>
                <a:latin typeface="Arial Unicode MS" pitchFamily="34" charset="-128"/>
              </a:rPr>
              <a:t>;</a:t>
            </a:r>
            <a:endParaRPr lang="ru-RU" dirty="0" smtClean="0">
              <a:solidFill>
                <a:srgbClr val="00B0F0"/>
              </a:solidFill>
              <a:latin typeface="Arial Unicode MS" pitchFamily="34" charset="-128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>
              <a:solidFill>
                <a:srgbClr val="00B0F0"/>
              </a:solidFill>
              <a:latin typeface="Arial Unicode MS" pitchFamily="34" charset="-128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•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</a:rPr>
              <a:t>Community involvement ;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•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</a:rPr>
              <a:t>Institutes involvement (authorities, NGO’s, associations, business, etc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</a:rPr>
              <a:t>.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</a:rPr>
              <a:t>);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•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</a:rPr>
              <a:t>administration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</a:rPr>
              <a:t>,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</a:rPr>
              <a:t>families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</a:rPr>
              <a:t>,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</a:rPr>
              <a:t>professional associations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</a:rPr>
              <a:t>,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</a:rPr>
              <a:t>business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</a:rPr>
              <a:t>-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</a:rPr>
              <a:t>community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</a:rPr>
              <a:t>etc.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Arial Unicode MS" pitchFamily="34" charset="-128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•"/>
              <a:defRPr/>
            </a:pPr>
            <a:endParaRPr lang="ru-RU" dirty="0" smtClean="0">
              <a:solidFill>
                <a:schemeClr val="accent4">
                  <a:lumMod val="75000"/>
                </a:schemeClr>
              </a:solidFill>
              <a:latin typeface="Arial Unicode MS" pitchFamily="34" charset="-128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•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</a:rPr>
              <a:t>Children are taking part in a decision making policy;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•"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 Unicode MS" pitchFamily="34" charset="-128"/>
              </a:rPr>
              <a:t>Children are important part of the community</a:t>
            </a:r>
            <a:endParaRPr lang="ru-RU" dirty="0" smtClean="0">
              <a:solidFill>
                <a:schemeClr val="accent4">
                  <a:lumMod val="75000"/>
                </a:schemeClr>
              </a:solidFill>
              <a:latin typeface="Arial Unicode MS" pitchFamily="34" charset="-128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317" name="Содержимое 5"/>
          <p:cNvSpPr>
            <a:spLocks noGrp="1"/>
          </p:cNvSpPr>
          <p:nvPr>
            <p:ph sz="quarter" idx="4"/>
          </p:nvPr>
        </p:nvSpPr>
        <p:spPr>
          <a:xfrm>
            <a:off x="4716463" y="2492375"/>
            <a:ext cx="4041775" cy="37639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mtClean="0">
                <a:solidFill>
                  <a:srgbClr val="FF0000"/>
                </a:solidFill>
              </a:rPr>
              <a:t>Realization:</a:t>
            </a:r>
            <a:endParaRPr lang="ru-RU" smtClean="0">
              <a:solidFill>
                <a:srgbClr val="FF0000"/>
              </a:solidFill>
            </a:endParaRP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Strategy of the city development with children interests as the basic point had been approved;</a:t>
            </a:r>
            <a:endParaRPr lang="ru-RU" smtClean="0">
              <a:solidFill>
                <a:srgbClr val="FF0000"/>
              </a:solidFill>
            </a:endParaRP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Volgograd Children Council  established</a:t>
            </a:r>
            <a:endParaRPr lang="ru-RU" smtClean="0">
              <a:solidFill>
                <a:srgbClr val="FF0000"/>
              </a:solidFill>
            </a:endParaRPr>
          </a:p>
          <a:p>
            <a:pPr eaLnBrk="1" hangingPunct="1"/>
            <a:endParaRPr lang="ru-RU" smtClean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092825"/>
            <a:ext cx="2895600" cy="6889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Department on international, interregional and external economic  relations . Volgograd city 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9596B-1547-4059-8953-86979E33979F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13320" name="Рисунок 8" descr="UNICEF">
            <a:hlinkClick r:id="rId2" tooltip="UNICEF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907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9" descr="C:\Users\123\Pictures\90px-Coat_of_Arms_of_Volgogra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0" y="0"/>
            <a:ext cx="8572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		   </a:t>
            </a:r>
            <a:r>
              <a:rPr lang="en-US" sz="3100" dirty="0" smtClean="0"/>
              <a:t>Volgograd has joined a WHO 			initiative “Aged persons friendly city”</a:t>
            </a:r>
            <a:endParaRPr lang="ru-RU" sz="3100" dirty="0"/>
          </a:p>
        </p:txBody>
      </p:sp>
      <p:sp>
        <p:nvSpPr>
          <p:cNvPr id="14339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Worldwide network</a:t>
            </a:r>
          </a:p>
          <a:p>
            <a:pPr eaLnBrk="1" hangingPunct="1"/>
            <a:r>
              <a:rPr lang="en-US" sz="2000" smtClean="0"/>
              <a:t>City-members taken commitments to adopt their area for the aged persons; a higher level of comfortability ; </a:t>
            </a:r>
            <a:endParaRPr lang="ru-RU" sz="2000" smtClean="0"/>
          </a:p>
          <a:p>
            <a:pPr eaLnBrk="1" hangingPunct="1"/>
            <a:r>
              <a:rPr lang="en-US" sz="2000" smtClean="0"/>
              <a:t>A project is giving an opportunity to find out new decisions to improve the social support and a life quality of the aged persons in the community;</a:t>
            </a:r>
          </a:p>
          <a:p>
            <a:pPr eaLnBrk="1" hangingPunct="1"/>
            <a:endParaRPr lang="ru-RU" sz="200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092825"/>
            <a:ext cx="2895600" cy="688975"/>
          </a:xfrm>
        </p:spPr>
        <p:txBody>
          <a:bodyPr/>
          <a:lstStyle/>
          <a:p>
            <a:pPr>
              <a:defRPr/>
            </a:pPr>
            <a:r>
              <a:rPr lang="en-US" dirty="0"/>
              <a:t>Department on international, interregional and external economic  relations . Volgograd city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C220D-F891-4E29-A42A-73E7683AC79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0"/>
            <a:ext cx="23812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95338" y="1600200"/>
            <a:ext cx="3362325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International annual women’s forum “Dialog without borders”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32138" y="6165850"/>
            <a:ext cx="2895600" cy="687388"/>
          </a:xfrm>
        </p:spPr>
        <p:txBody>
          <a:bodyPr/>
          <a:lstStyle/>
          <a:p>
            <a:pPr>
              <a:defRPr/>
            </a:pPr>
            <a:r>
              <a:rPr lang="en-US" dirty="0"/>
              <a:t>Department on international, interregional and external economic  relations . Volgograd city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38769-9A7D-4FE1-9AEA-4E28C9BFC39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5365" name="Picture 2" descr="C:\Users\dzs_alshuk\AppData\Local\Microsoft\Windows\Temporary Internet Files\Content.Outlook\JVNW6JHN\На экран вариант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557338"/>
            <a:ext cx="7199312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35280" cy="1368152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International </a:t>
            </a:r>
            <a:r>
              <a:rPr lang="en-US" sz="4000" dirty="0"/>
              <a:t>annual women’s forum “Dialog without borders</a:t>
            </a:r>
            <a:r>
              <a:rPr lang="en-US" sz="4000" dirty="0" smtClean="0"/>
              <a:t>”  </a:t>
            </a:r>
            <a:r>
              <a:rPr lang="en-US" sz="2800" dirty="0" smtClean="0"/>
              <a:t>(250 participants; 6 countries)</a:t>
            </a:r>
            <a:endParaRPr lang="ru-RU" sz="2800" dirty="0"/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>
          <a:xfrm>
            <a:off x="1600200" y="2508250"/>
            <a:ext cx="7086600" cy="1509713"/>
          </a:xfrm>
        </p:spPr>
        <p:txBody>
          <a:bodyPr/>
          <a:lstStyle/>
          <a:p>
            <a:pPr marL="73025"/>
            <a:endParaRPr lang="en-US" smtClean="0">
              <a:latin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5876925"/>
            <a:ext cx="2895600" cy="904875"/>
          </a:xfrm>
        </p:spPr>
        <p:txBody>
          <a:bodyPr/>
          <a:lstStyle/>
          <a:p>
            <a:pPr>
              <a:defRPr/>
            </a:pPr>
            <a:r>
              <a:rPr lang="en-US" dirty="0"/>
              <a:t>Department on international, interregional and external economic  relations . Volgograd city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3F7FD-56D9-4507-8DC4-E2E35D3945D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16390" name="Picture 2" descr="\\iao_backup\dokument\Департамент зарубежных связей\Злобин\ФОТО_архив\2012\Женский форум_2012\дума\IMG_0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450056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3" descr="\\iao_backup\dokument\Департамент зарубежных связей\Злобин\ФОТО_архив\2012\Женский форум_2012\дума\IMG_05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700213"/>
            <a:ext cx="46434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5" descr="http://im5-tub-ru.yandex.net/i?id=306874017-68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73638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7" descr="http://im6-tub-ru.yandex.net/i?id=11786644-27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63688" y="4945063"/>
            <a:ext cx="1371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9" descr="http://im0-tub-ru.yandex.net/i?id=114919567-71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13" y="4935538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http://im8-tub-ru.yandex.net/i?id=162722905-21-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4935538"/>
            <a:ext cx="13906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3" descr="http://im6-tub-ru.yandex.net/i?id=179947538-16-7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07113" y="4945063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5" descr="http://im6-tub-ru.yandex.net/i?id=33543484-45-7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15250" y="4973638"/>
            <a:ext cx="14287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Youth conference for peace in the future in Volgograd, August </a:t>
            </a:r>
            <a:r>
              <a:rPr lang="en-US" sz="3200" dirty="0"/>
              <a:t>17-23 </a:t>
            </a:r>
            <a:endParaRPr lang="ru-RU" sz="3200" dirty="0"/>
          </a:p>
        </p:txBody>
      </p:sp>
      <p:sp>
        <p:nvSpPr>
          <p:cNvPr id="17411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7412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smtClean="0"/>
              <a:t>Volgograd hosted 40 young people from 10 foreign countries </a:t>
            </a:r>
          </a:p>
          <a:p>
            <a:r>
              <a:rPr lang="en-US" sz="2400" smtClean="0"/>
              <a:t>Aim of the conference: </a:t>
            </a:r>
          </a:p>
          <a:p>
            <a:r>
              <a:rPr lang="en-US" sz="2400" smtClean="0"/>
              <a:t>To unite youth,  to promote peace, solidarity and tolerance</a:t>
            </a:r>
          </a:p>
          <a:p>
            <a:r>
              <a:rPr lang="en-US" sz="2400" smtClean="0"/>
              <a:t>Together with the youth of Volgograd we set up a project “Peace ABC”</a:t>
            </a:r>
            <a:endParaRPr lang="ru-RU" sz="2400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prstClr val="white">
                  <a:shade val="50000"/>
                </a:prst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prstClr val="white">
                    <a:shade val="50000"/>
                  </a:prstClr>
                </a:solidFill>
              </a:rPr>
              <a:t>Department </a:t>
            </a: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on international, interregional and external economic  relations . Volgograd city </a:t>
            </a:r>
            <a:endParaRPr lang="ru-RU" dirty="0">
              <a:solidFill>
                <a:prstClr val="white">
                  <a:shade val="50000"/>
                </a:prstClr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6CC66-DF30-4A62-8EC7-88AF6B2ACF3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7415" name="Picture 2" descr="C:\Users\dzs_alshuk\AppData\Local\Microsoft\Windows\Temporary Internet Files\Content.Outlook\JVNW6JHN\На экран заставка ghtldfhbntkm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1557338"/>
            <a:ext cx="471646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59113" y="5921375"/>
            <a:ext cx="3211512" cy="9032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Department on international, interregional, external economic relations. Volgograd city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LED. Resources</a:t>
            </a:r>
            <a:endParaRPr lang="ru-RU" sz="2800" dirty="0"/>
          </a:p>
        </p:txBody>
      </p:sp>
      <p:sp>
        <p:nvSpPr>
          <p:cNvPr id="18436" name="Прямоугольник 9"/>
          <p:cNvSpPr>
            <a:spLocks noChangeArrowheads="1"/>
          </p:cNvSpPr>
          <p:nvPr/>
        </p:nvSpPr>
        <p:spPr bwMode="auto">
          <a:xfrm>
            <a:off x="250825" y="17002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Mandate of Local Authorities;</a:t>
            </a:r>
            <a:endParaRPr lang="ru-RU" sz="24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417" name="Прямоугольник 10"/>
          <p:cNvSpPr>
            <a:spLocks noChangeArrowheads="1"/>
          </p:cNvSpPr>
          <p:nvPr/>
        </p:nvSpPr>
        <p:spPr bwMode="auto">
          <a:xfrm>
            <a:off x="0" y="2711450"/>
            <a:ext cx="5838825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Cooperation among local institutes</a:t>
            </a:r>
          </a:p>
          <a:p>
            <a:pPr>
              <a:defRPr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 (authorities, population,</a:t>
            </a:r>
          </a:p>
          <a:p>
            <a:pPr>
              <a:defRPr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 NGO, business);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0" y="4076700"/>
            <a:ext cx="75739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92D050"/>
                </a:solidFill>
                <a:latin typeface="Times New Roman" pitchFamily="18" charset="0"/>
              </a:rPr>
              <a:t>Promotion of the territory</a:t>
            </a:r>
          </a:p>
          <a:p>
            <a:r>
              <a:rPr lang="en-US" sz="2400" b="1">
                <a:solidFill>
                  <a:srgbClr val="92D050"/>
                </a:solidFill>
                <a:latin typeface="Times New Roman" pitchFamily="18" charset="0"/>
              </a:rPr>
              <a:t> to attract an outside resources</a:t>
            </a:r>
            <a:endParaRPr lang="ru-RU" sz="2400" b="1">
              <a:solidFill>
                <a:srgbClr val="92D050"/>
              </a:solidFill>
              <a:latin typeface="Times New Roman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E93B5-74CA-4FE2-8D99-1D3B9E6BA2A4}" type="slidenum">
              <a:rPr lang="ru-RU"/>
              <a:pPr>
                <a:defRPr/>
              </a:pPr>
              <a:t>16</a:t>
            </a:fld>
            <a:endParaRPr lang="ru-RU"/>
          </a:p>
        </p:txBody>
      </p:sp>
      <p:pic>
        <p:nvPicPr>
          <p:cNvPr id="18440" name="Содержимое 5" descr="горсове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268413"/>
            <a:ext cx="39957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Cooperation with the city of </a:t>
            </a:r>
            <a:r>
              <a:rPr lang="en-US" sz="2800" dirty="0" err="1" smtClean="0"/>
              <a:t>Plonsk</a:t>
            </a:r>
            <a:r>
              <a:rPr lang="en-US" sz="2800" dirty="0" smtClean="0"/>
              <a:t>, Poland. Proposal for 2013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 smtClean="0"/>
              <a:t>Project “School for journalist as a resource to develop solidarity and tolerance”</a:t>
            </a:r>
            <a:endParaRPr lang="ru-RU" sz="2400" b="1" dirty="0" smtClean="0"/>
          </a:p>
          <a:p>
            <a:pPr marL="136525" indent="0">
              <a:buFont typeface="Wingdings 2" pitchFamily="18" charset="2"/>
              <a:buNone/>
              <a:defRPr/>
            </a:pPr>
            <a:r>
              <a:rPr lang="en-US" sz="1600" b="1" dirty="0" smtClean="0"/>
              <a:t>Aim of the project: promotion of the ideas of solidarity and tolerance through mass media resource among youth of </a:t>
            </a:r>
            <a:r>
              <a:rPr lang="en-US" sz="1600" b="1" dirty="0" err="1" smtClean="0"/>
              <a:t>Plonsk</a:t>
            </a:r>
            <a:r>
              <a:rPr lang="en-US" sz="1600" b="1" dirty="0" smtClean="0"/>
              <a:t> and Volgograd 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US" sz="1600" b="1" dirty="0" smtClean="0"/>
              <a:t>Age of participants: 14-18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US" sz="1600" b="1" dirty="0" smtClean="0"/>
              <a:t>Participants: 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US" sz="1600" b="1" dirty="0" smtClean="0"/>
              <a:t>Experts: two groups of professional journalists  (each city per 3 expert)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US" sz="1600" dirty="0" smtClean="0"/>
              <a:t>Two groups of students (journalists) from </a:t>
            </a:r>
            <a:r>
              <a:rPr lang="en-US" sz="1600" dirty="0" err="1" smtClean="0"/>
              <a:t>Plonsk</a:t>
            </a:r>
            <a:r>
              <a:rPr lang="en-US" sz="1600" dirty="0" smtClean="0"/>
              <a:t> and Volgograd 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US" sz="1600" b="1" dirty="0" smtClean="0"/>
              <a:t>Aimed auditory : youth from </a:t>
            </a:r>
            <a:r>
              <a:rPr lang="en-US" sz="1600" b="1" dirty="0" err="1" smtClean="0"/>
              <a:t>Plonsk</a:t>
            </a:r>
            <a:r>
              <a:rPr lang="en-US" sz="1600" b="1" dirty="0" smtClean="0"/>
              <a:t> and Volgograd</a:t>
            </a:r>
            <a:endParaRPr lang="ru-RU" sz="1600" dirty="0" smtClean="0"/>
          </a:p>
          <a:p>
            <a:pPr marL="136525" indent="0">
              <a:buFont typeface="Wingdings 2" pitchFamily="18" charset="2"/>
              <a:buNone/>
              <a:defRPr/>
            </a:pPr>
            <a:r>
              <a:rPr lang="en-US" sz="1600" b="1" dirty="0" smtClean="0"/>
              <a:t>Aims of the project: to teach and to in form through mass media young population from </a:t>
            </a:r>
            <a:r>
              <a:rPr lang="en-US" sz="1600" b="1" dirty="0" err="1" smtClean="0"/>
              <a:t>Plonsk</a:t>
            </a:r>
            <a:r>
              <a:rPr lang="en-US" sz="1600" b="1" dirty="0" smtClean="0"/>
              <a:t> and Volgograd about solidarity and tolerance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US" sz="1600" b="1" dirty="0" smtClean="0"/>
              <a:t>Budget: travel costs , accommodation and meals for experts. Interpreters expenses. </a:t>
            </a:r>
            <a:endParaRPr lang="ru-RU" sz="1600" dirty="0" smtClean="0"/>
          </a:p>
          <a:p>
            <a:pPr marL="136525" indent="0">
              <a:buFont typeface="Wingdings 2" pitchFamily="18" charset="2"/>
              <a:buNone/>
              <a:defRPr/>
            </a:pPr>
            <a:r>
              <a:rPr lang="en-US" sz="1600" dirty="0" smtClean="0"/>
              <a:t>Mass media publications</a:t>
            </a:r>
            <a:endParaRPr lang="ru-RU" sz="1600" dirty="0" smtClean="0"/>
          </a:p>
          <a:p>
            <a:pPr marL="136525" indent="0">
              <a:buFont typeface="Wingdings 2" pitchFamily="18" charset="2"/>
              <a:buNone/>
              <a:defRPr/>
            </a:pPr>
            <a:r>
              <a:rPr lang="en-US" sz="1600" b="1" dirty="0" smtClean="0"/>
              <a:t>Project duration</a:t>
            </a:r>
            <a:r>
              <a:rPr lang="ru-RU" sz="1600" b="1" dirty="0" smtClean="0"/>
              <a:t>:</a:t>
            </a:r>
            <a:r>
              <a:rPr lang="en-US" sz="1600" b="1" dirty="0" smtClean="0"/>
              <a:t> 12 month</a:t>
            </a:r>
            <a:endParaRPr lang="ru-RU" sz="1600" b="1" dirty="0" smtClean="0"/>
          </a:p>
          <a:p>
            <a:pPr marL="136525" indent="0">
              <a:buFont typeface="Wingdings 2" pitchFamily="18" charset="2"/>
              <a:buNone/>
              <a:defRPr/>
            </a:pPr>
            <a:endParaRPr lang="ru-RU" sz="1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5949950"/>
            <a:ext cx="2895600" cy="831850"/>
          </a:xfrm>
        </p:spPr>
        <p:txBody>
          <a:bodyPr/>
          <a:lstStyle/>
          <a:p>
            <a:pPr>
              <a:defRPr/>
            </a:pPr>
            <a:r>
              <a:rPr lang="en-US" dirty="0"/>
              <a:t>Department on international, interregional and external economic  relations . Volgograd city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30088-361D-4722-A50C-8E22169FF37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Project </a:t>
            </a:r>
            <a:r>
              <a:rPr lang="en-US" sz="3600" dirty="0"/>
              <a:t>“School for journalist as a resource to develop solidarity and </a:t>
            </a:r>
            <a:r>
              <a:rPr lang="en-US" sz="3600" dirty="0" smtClean="0"/>
              <a:t>tolerance”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4400" dirty="0"/>
              <a:t/>
            </a:r>
            <a:br>
              <a:rPr lang="ru-RU" sz="4400" dirty="0"/>
            </a:br>
            <a:endParaRPr lang="ru-RU" dirty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Stakeholders</a:t>
            </a:r>
            <a:r>
              <a:rPr lang="ru-RU" b="1" smtClean="0"/>
              <a:t>:</a:t>
            </a:r>
          </a:p>
          <a:p>
            <a:r>
              <a:rPr lang="ru-RU" smtClean="0"/>
              <a:t>1. </a:t>
            </a:r>
            <a:r>
              <a:rPr lang="en-US" smtClean="0"/>
              <a:t>Local authorities</a:t>
            </a:r>
            <a:endParaRPr lang="ru-RU" smtClean="0"/>
          </a:p>
          <a:p>
            <a:r>
              <a:rPr lang="ru-RU" smtClean="0"/>
              <a:t>2. </a:t>
            </a:r>
            <a:r>
              <a:rPr lang="en-US" smtClean="0"/>
              <a:t>Mass Media of Plonsk and Volgograd</a:t>
            </a:r>
            <a:endParaRPr lang="ru-RU" smtClean="0"/>
          </a:p>
          <a:p>
            <a:r>
              <a:rPr lang="ru-RU" smtClean="0"/>
              <a:t>3. </a:t>
            </a:r>
            <a:r>
              <a:rPr lang="en-US" smtClean="0"/>
              <a:t>International, government, local funds</a:t>
            </a:r>
            <a:endParaRPr lang="ru-RU" smtClean="0"/>
          </a:p>
          <a:p>
            <a:r>
              <a:rPr lang="ru-RU" smtClean="0"/>
              <a:t>4.</a:t>
            </a:r>
            <a:r>
              <a:rPr lang="en-US" smtClean="0"/>
              <a:t> Local institutes</a:t>
            </a:r>
          </a:p>
          <a:p>
            <a:r>
              <a:rPr lang="en-US" smtClean="0"/>
              <a:t>5. Associations</a:t>
            </a:r>
          </a:p>
          <a:p>
            <a:r>
              <a:rPr lang="en-US" smtClean="0"/>
              <a:t>6. Business</a:t>
            </a:r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5876925"/>
            <a:ext cx="2895600" cy="904875"/>
          </a:xfrm>
        </p:spPr>
        <p:txBody>
          <a:bodyPr/>
          <a:lstStyle/>
          <a:p>
            <a:pPr>
              <a:defRPr/>
            </a:pPr>
            <a:r>
              <a:rPr lang="en-US" dirty="0"/>
              <a:t>Department on international, interregional and external economic  relations . Volgograd city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41692-314D-409C-BD3A-3D834C0B93E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Project </a:t>
            </a:r>
            <a:r>
              <a:rPr lang="en-US" sz="3200" dirty="0"/>
              <a:t>“School for journalist as a resource to develop solidarity and tolerance”</a:t>
            </a:r>
            <a:r>
              <a:rPr lang="ru-RU" sz="3200" dirty="0"/>
              <a:t/>
            </a:r>
            <a:br>
              <a:rPr lang="ru-RU" sz="32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628775"/>
            <a:ext cx="8229600" cy="47085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Project stages</a:t>
            </a:r>
            <a:r>
              <a:rPr lang="ru-RU" dirty="0" smtClean="0"/>
              <a:t>: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US" sz="1600" dirty="0" smtClean="0"/>
              <a:t>Duration:12 months</a:t>
            </a:r>
            <a:endParaRPr lang="ru-RU" sz="1600" dirty="0" smtClean="0"/>
          </a:p>
          <a:p>
            <a:pPr marL="136525" indent="0">
              <a:buFont typeface="Wingdings 2" pitchFamily="18" charset="2"/>
              <a:buNone/>
              <a:defRPr/>
            </a:pPr>
            <a:r>
              <a:rPr lang="ru-RU" sz="1600" dirty="0" smtClean="0"/>
              <a:t>1</a:t>
            </a:r>
            <a:r>
              <a:rPr lang="en-US" sz="1600" dirty="0" smtClean="0"/>
              <a:t>.Preparation</a:t>
            </a:r>
            <a:r>
              <a:rPr lang="ru-RU" sz="1600" dirty="0" smtClean="0"/>
              <a:t>( </a:t>
            </a:r>
            <a:r>
              <a:rPr lang="en-US" sz="1600" dirty="0" smtClean="0"/>
              <a:t>February-March 2013</a:t>
            </a:r>
            <a:r>
              <a:rPr lang="ru-RU" sz="1600" dirty="0" smtClean="0"/>
              <a:t>)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ru-RU" sz="1600" dirty="0" smtClean="0"/>
              <a:t>(</a:t>
            </a:r>
            <a:r>
              <a:rPr lang="en-US" sz="1600" dirty="0" smtClean="0"/>
              <a:t> experts selection, students selection, clarification of the youth groups to be involved)</a:t>
            </a:r>
          </a:p>
          <a:p>
            <a:pPr marL="136525" indent="0">
              <a:buFont typeface="Wingdings 2" pitchFamily="18" charset="2"/>
              <a:buNone/>
              <a:defRPr/>
            </a:pPr>
            <a:endParaRPr lang="ru-RU" sz="1600" dirty="0" smtClean="0"/>
          </a:p>
          <a:p>
            <a:pPr marL="136525" indent="0">
              <a:buFont typeface="Wingdings 2" pitchFamily="18" charset="2"/>
              <a:buNone/>
              <a:defRPr/>
            </a:pPr>
            <a:r>
              <a:rPr lang="ru-RU" sz="1600" dirty="0" smtClean="0"/>
              <a:t>2. </a:t>
            </a:r>
            <a:r>
              <a:rPr lang="en-US" sz="1600" dirty="0" smtClean="0"/>
              <a:t>Mission </a:t>
            </a:r>
            <a:r>
              <a:rPr lang="ru-RU" sz="1600" dirty="0" smtClean="0"/>
              <a:t> 1 (</a:t>
            </a:r>
            <a:r>
              <a:rPr lang="en-US" sz="1600" dirty="0" smtClean="0"/>
              <a:t>April-may, 2013</a:t>
            </a:r>
            <a:r>
              <a:rPr lang="ru-RU" sz="1600" dirty="0" smtClean="0"/>
              <a:t>)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ru-RU" sz="1600" dirty="0" smtClean="0"/>
              <a:t>(</a:t>
            </a:r>
            <a:r>
              <a:rPr lang="en-US" sz="1600" dirty="0" smtClean="0"/>
              <a:t>mission of experts from </a:t>
            </a:r>
            <a:r>
              <a:rPr lang="en-US" sz="1600" dirty="0" err="1" smtClean="0"/>
              <a:t>Plonsk</a:t>
            </a:r>
            <a:r>
              <a:rPr lang="en-US" sz="1600" dirty="0" smtClean="0"/>
              <a:t> to Volgograd. Duration-7 days;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 day-workshop with the group of students;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 -4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 days-interview of youth representatives in Volgograd; 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day-drafts  for the articles; 6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day-bottoms up;7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day-departure)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ru-RU" sz="1600" dirty="0" smtClean="0"/>
              <a:t>3. </a:t>
            </a:r>
            <a:r>
              <a:rPr lang="en-US" sz="1600" dirty="0" smtClean="0"/>
              <a:t>Mission 2</a:t>
            </a:r>
            <a:r>
              <a:rPr lang="ru-RU" sz="1600" dirty="0" smtClean="0"/>
              <a:t> (</a:t>
            </a:r>
            <a:r>
              <a:rPr lang="en-US" sz="1600" dirty="0" smtClean="0"/>
              <a:t>September-October 2013</a:t>
            </a:r>
            <a:r>
              <a:rPr lang="ru-RU" sz="1600" dirty="0" smtClean="0"/>
              <a:t>)</a:t>
            </a:r>
            <a:r>
              <a:rPr lang="en-US" sz="1600" dirty="0" smtClean="0"/>
              <a:t> 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en-US" sz="1600" dirty="0" smtClean="0"/>
              <a:t>(mission of experts from Volgograd to </a:t>
            </a:r>
            <a:r>
              <a:rPr lang="en-US" sz="1600" dirty="0" err="1" smtClean="0"/>
              <a:t>Plonsk</a:t>
            </a:r>
            <a:r>
              <a:rPr lang="en-US" sz="1600" dirty="0" smtClean="0"/>
              <a:t>- scheme identical to Mission 1)</a:t>
            </a:r>
            <a:r>
              <a:rPr lang="ru-RU" sz="1600" dirty="0" smtClean="0"/>
              <a:t> </a:t>
            </a:r>
            <a:endParaRPr lang="en-US" sz="1600" dirty="0" smtClean="0"/>
          </a:p>
          <a:p>
            <a:pPr marL="136525" indent="0">
              <a:buFont typeface="Wingdings 2" pitchFamily="18" charset="2"/>
              <a:buNone/>
              <a:defRPr/>
            </a:pPr>
            <a:r>
              <a:rPr lang="ru-RU" sz="1600" dirty="0" smtClean="0"/>
              <a:t>4.</a:t>
            </a:r>
            <a:r>
              <a:rPr lang="en-US" sz="1600" dirty="0" smtClean="0"/>
              <a:t> (June-November 2013)Publications in the articles of news papers and magazines of </a:t>
            </a:r>
            <a:r>
              <a:rPr lang="en-US" sz="1600" dirty="0" err="1" smtClean="0"/>
              <a:t>Plonsk</a:t>
            </a:r>
            <a:r>
              <a:rPr lang="en-US" sz="1600" dirty="0" smtClean="0"/>
              <a:t> and Volgograd –information exchange </a:t>
            </a:r>
          </a:p>
          <a:p>
            <a:pPr marL="136525" indent="0">
              <a:buFont typeface="Wingdings 2" pitchFamily="18" charset="2"/>
              <a:buNone/>
              <a:defRPr/>
            </a:pPr>
            <a:r>
              <a:rPr lang="ru-RU" sz="1600" dirty="0" smtClean="0"/>
              <a:t>5. </a:t>
            </a:r>
            <a:r>
              <a:rPr lang="en-US" sz="1600" dirty="0" smtClean="0"/>
              <a:t>December 2013 Teleconference with projects participants ; report ; award ceremony (diplomas)</a:t>
            </a:r>
            <a:endParaRPr lang="ru-RU" sz="1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5949950"/>
            <a:ext cx="2895600" cy="831850"/>
          </a:xfrm>
        </p:spPr>
        <p:txBody>
          <a:bodyPr/>
          <a:lstStyle/>
          <a:p>
            <a:pPr>
              <a:defRPr/>
            </a:pPr>
            <a:r>
              <a:rPr lang="en-US" dirty="0"/>
              <a:t>Department on international, interregional and external economic  relations . Volgograd city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04025" y="6492875"/>
            <a:ext cx="762000" cy="365125"/>
          </a:xfrm>
        </p:spPr>
        <p:txBody>
          <a:bodyPr/>
          <a:lstStyle/>
          <a:p>
            <a:pPr>
              <a:defRPr/>
            </a:pPr>
            <a:fld id="{A5381CF7-48EE-4790-8450-7BC477A437D5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Department on international, interregional and external economic  relations . Volgograd city </a:t>
            </a:r>
            <a:endParaRPr lang="ru-RU" dirty="0">
              <a:solidFill>
                <a:prstClr val="white">
                  <a:shade val="50000"/>
                </a:prstClr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4ED88-67EE-4CF1-8B40-F90BD88161D8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4100" name="imageMain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0"/>
            <a:ext cx="9144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10"/>
          <p:cNvSpPr txBox="1">
            <a:spLocks noChangeArrowheads="1"/>
          </p:cNvSpPr>
          <p:nvPr/>
        </p:nvSpPr>
        <p:spPr bwMode="auto">
          <a:xfrm>
            <a:off x="1692275" y="2276475"/>
            <a:ext cx="1033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C00000"/>
                </a:solidFill>
                <a:latin typeface="Times New Roman" pitchFamily="18" charset="0"/>
              </a:rPr>
              <a:t>   1000 км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1403350" y="1916113"/>
            <a:ext cx="484188" cy="97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5949950"/>
            <a:ext cx="2895600" cy="831850"/>
          </a:xfrm>
        </p:spPr>
        <p:txBody>
          <a:bodyPr/>
          <a:lstStyle/>
          <a:p>
            <a:pPr>
              <a:defRPr/>
            </a:pPr>
            <a:r>
              <a:rPr lang="en-US" dirty="0"/>
              <a:t>Department on international, interregional and external economic  relations . Volgograd city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FA28C-170A-4009-8C5E-0B91D118116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22532" name="Picture 2" descr="D:\Мои документы\плонск\IMG_6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717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C:\Users\DZS_AL~1\AppData\Local\Temp\Rar$DI10.02656\DSC_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-9525"/>
            <a:ext cx="507682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Department of international, interregional and external economic relations</a:t>
            </a:r>
            <a:br>
              <a:rPr lang="en-US" dirty="0" smtClean="0"/>
            </a:br>
            <a:r>
              <a:rPr lang="en-US" dirty="0" smtClean="0"/>
              <a:t>Volgograd city municipality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err="1" smtClean="0"/>
              <a:t>tel</a:t>
            </a:r>
            <a:r>
              <a:rPr lang="ru-RU" dirty="0" smtClean="0"/>
              <a:t>: 007 8442 30-13-31</a:t>
            </a:r>
            <a:br>
              <a:rPr lang="ru-RU" dirty="0" smtClean="0"/>
            </a:br>
            <a:r>
              <a:rPr lang="en-US" dirty="0" smtClean="0"/>
              <a:t>fax</a:t>
            </a:r>
            <a:r>
              <a:rPr lang="ru-RU" dirty="0" smtClean="0"/>
              <a:t>: 007 8442 30-14-16</a:t>
            </a:r>
            <a:br>
              <a:rPr lang="ru-RU" dirty="0" smtClean="0"/>
            </a:br>
            <a:r>
              <a:rPr lang="en-US" dirty="0" smtClean="0">
                <a:hlinkClick r:id="rId2"/>
              </a:rPr>
              <a:t>www.volgadmin.ru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inter@volgadmin.ru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A06E4-90A2-41FA-9F1D-B76C2DD83C79}" type="slidenum">
              <a:rPr lang="ru-RU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Volgograd-</a:t>
            </a:r>
            <a:r>
              <a:rPr lang="en-US" dirty="0" err="1" smtClean="0"/>
              <a:t>Plonsk</a:t>
            </a:r>
            <a:r>
              <a:rPr lang="en-US" dirty="0" smtClean="0"/>
              <a:t> </a:t>
            </a:r>
            <a:r>
              <a:rPr lang="ru-RU" dirty="0" smtClean="0"/>
              <a:t>2. 206 к</a:t>
            </a:r>
            <a:r>
              <a:rPr lang="en-US" dirty="0" smtClean="0"/>
              <a:t>m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Department on international, interregional and external economic  relations . Volgograd city 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6007A8-2CB9-4277-B7B0-825435D0EB52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512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08050"/>
            <a:ext cx="8351838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право 13"/>
          <p:cNvSpPr/>
          <p:nvPr/>
        </p:nvSpPr>
        <p:spPr>
          <a:xfrm>
            <a:off x="4643438" y="3644900"/>
            <a:ext cx="2592387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4663" y="404813"/>
            <a:ext cx="3487737" cy="6048375"/>
          </a:xfrm>
        </p:spPr>
        <p:txBody>
          <a:bodyPr/>
          <a:lstStyle/>
          <a:p>
            <a:pPr eaLnBrk="1" hangingPunct="1"/>
            <a:r>
              <a:rPr lang="en-US" sz="1600" dirty="0" smtClean="0"/>
              <a:t>Volgograd city</a:t>
            </a:r>
            <a:endParaRPr lang="ru-RU" sz="1600" dirty="0" smtClean="0"/>
          </a:p>
          <a:p>
            <a:pPr eaLnBrk="1" hangingPunct="1"/>
            <a:r>
              <a:rPr lang="ru-RU" sz="1600" dirty="0" smtClean="0"/>
              <a:t>(</a:t>
            </a:r>
            <a:r>
              <a:rPr lang="en-US" sz="1600" dirty="0" err="1" smtClean="0"/>
              <a:t>Tsaritsin</a:t>
            </a:r>
            <a:r>
              <a:rPr lang="en-US" sz="1600" dirty="0" smtClean="0"/>
              <a:t>, Stalingrad</a:t>
            </a:r>
            <a:r>
              <a:rPr lang="ru-RU" sz="1600" dirty="0" smtClean="0"/>
              <a:t>)</a:t>
            </a:r>
          </a:p>
          <a:p>
            <a:pPr eaLnBrk="1" hangingPunct="1"/>
            <a:endParaRPr lang="ru-RU" sz="1600" dirty="0" smtClean="0"/>
          </a:p>
          <a:p>
            <a:pPr eaLnBrk="1" hangingPunct="1"/>
            <a:r>
              <a:rPr lang="en-US" sz="1600" dirty="0" smtClean="0"/>
              <a:t>Founded in </a:t>
            </a:r>
            <a:r>
              <a:rPr lang="ru-RU" sz="1600" dirty="0" smtClean="0"/>
              <a:t> 1589 </a:t>
            </a:r>
            <a:r>
              <a:rPr lang="en-US" sz="1600" dirty="0" smtClean="0"/>
              <a:t>as </a:t>
            </a:r>
            <a:r>
              <a:rPr lang="en-US" sz="1600" dirty="0" err="1" smtClean="0"/>
              <a:t>Tsaritsin</a:t>
            </a:r>
            <a:endParaRPr lang="en-US" sz="1600" dirty="0" smtClean="0"/>
          </a:p>
          <a:p>
            <a:pPr eaLnBrk="1" hangingPunct="1"/>
            <a:r>
              <a:rPr lang="en-US" sz="1600" dirty="0" smtClean="0"/>
              <a:t>In 1925 renamed in Stalingrad</a:t>
            </a:r>
          </a:p>
          <a:p>
            <a:pPr eaLnBrk="1" hangingPunct="1"/>
            <a:r>
              <a:rPr lang="en-US" sz="1600" dirty="0" smtClean="0"/>
              <a:t>In 1961 renamed in Volgograd</a:t>
            </a:r>
            <a:endParaRPr lang="ru-RU" sz="1600" dirty="0" smtClean="0"/>
          </a:p>
          <a:p>
            <a:pPr eaLnBrk="1" hangingPunct="1"/>
            <a:r>
              <a:rPr lang="en-US" sz="1600" dirty="0" smtClean="0"/>
              <a:t>A city is divided into </a:t>
            </a:r>
            <a:r>
              <a:rPr lang="ru-RU" sz="1600" dirty="0" smtClean="0"/>
              <a:t>8</a:t>
            </a:r>
            <a:r>
              <a:rPr lang="en-US" sz="1600" dirty="0" smtClean="0"/>
              <a:t> districts</a:t>
            </a:r>
            <a:endParaRPr lang="ru-RU" sz="1600" dirty="0" smtClean="0"/>
          </a:p>
          <a:p>
            <a:pPr eaLnBrk="1" hangingPunct="1"/>
            <a:r>
              <a:rPr lang="en-US" sz="1600" dirty="0" smtClean="0"/>
              <a:t>Length 99 km</a:t>
            </a:r>
            <a:endParaRPr lang="ru-RU" sz="1600" dirty="0" smtClean="0"/>
          </a:p>
          <a:p>
            <a:pPr eaLnBrk="1" hangingPunct="1"/>
            <a:r>
              <a:rPr lang="en-US" sz="1600" dirty="0" smtClean="0"/>
              <a:t>Area</a:t>
            </a:r>
            <a:r>
              <a:rPr lang="en-US" sz="1600" smtClean="0"/>
              <a:t>: 56,5 </a:t>
            </a:r>
            <a:r>
              <a:rPr lang="en-US" sz="1600" dirty="0" err="1" smtClean="0"/>
              <a:t>thous</a:t>
            </a:r>
            <a:r>
              <a:rPr lang="en-US" sz="1600" dirty="0" smtClean="0"/>
              <a:t>. </a:t>
            </a:r>
            <a:r>
              <a:rPr lang="en-US" sz="1600" dirty="0" err="1" smtClean="0"/>
              <a:t>hect</a:t>
            </a:r>
            <a:r>
              <a:rPr lang="en-US" sz="1600" dirty="0" smtClean="0"/>
              <a:t>. </a:t>
            </a:r>
            <a:endParaRPr lang="ru-RU" sz="1600" dirty="0" smtClean="0"/>
          </a:p>
          <a:p>
            <a:pPr eaLnBrk="1" hangingPunct="1"/>
            <a:endParaRPr lang="ru-RU" sz="1600" dirty="0" smtClean="0"/>
          </a:p>
          <a:p>
            <a:pPr eaLnBrk="1" hangingPunct="1"/>
            <a:endParaRPr lang="ru-RU" sz="1600" dirty="0" smtClean="0"/>
          </a:p>
          <a:p>
            <a:pPr eaLnBrk="1" hangingPunct="1"/>
            <a:r>
              <a:rPr lang="en-US" sz="1600" b="1" dirty="0" smtClean="0"/>
              <a:t>Population</a:t>
            </a:r>
            <a:r>
              <a:rPr lang="ru-RU" sz="1600" b="1" dirty="0" smtClean="0"/>
              <a:t> (</a:t>
            </a:r>
            <a:r>
              <a:rPr lang="en-US" sz="1600" b="1" dirty="0" smtClean="0"/>
              <a:t>data </a:t>
            </a:r>
            <a:r>
              <a:rPr lang="ru-RU" sz="1600" b="1" dirty="0" smtClean="0"/>
              <a:t>2010)</a:t>
            </a:r>
            <a:endParaRPr lang="ru-RU" sz="1600" dirty="0" smtClean="0"/>
          </a:p>
          <a:p>
            <a:pPr eaLnBrk="1" hangingPunct="1"/>
            <a:r>
              <a:rPr lang="ru-RU" sz="1600" dirty="0" smtClean="0"/>
              <a:t>1 020 862 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6147" name="Picture 2" descr="C:\Users\123\Pictures\med_gallery_12954_169_1075698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7671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Department on international, interregional and external economic  relations . Volgograd city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9A09F-8499-4B54-9EC2-4A70D538B5B1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Resources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inside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rgbClr val="003300"/>
                </a:solidFill>
              </a:rPr>
              <a:t>outside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205038"/>
            <a:ext cx="4040188" cy="3921125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Local authorities;</a:t>
            </a: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Mass media;</a:t>
            </a: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Universities</a:t>
            </a:r>
            <a:r>
              <a:rPr lang="ru-RU" dirty="0" smtClean="0"/>
              <a:t>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Schools, gymnasiums;</a:t>
            </a: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NGO’s</a:t>
            </a:r>
            <a:r>
              <a:rPr lang="ru-RU" dirty="0" smtClean="0"/>
              <a:t>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Volgograd Trade of Commerce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7174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Sister cities</a:t>
            </a:r>
            <a:r>
              <a:rPr lang="ru-RU" smtClean="0"/>
              <a:t>;</a:t>
            </a:r>
          </a:p>
          <a:p>
            <a:pPr eaLnBrk="1" hangingPunct="1"/>
            <a:r>
              <a:rPr lang="en-US" smtClean="0"/>
              <a:t>International organizations, Volgograd is a member of;</a:t>
            </a:r>
            <a:endParaRPr lang="ru-RU" smtClean="0"/>
          </a:p>
          <a:p>
            <a:pPr eaLnBrk="1" hangingPunct="1"/>
            <a:r>
              <a:rPr lang="en-US" smtClean="0"/>
              <a:t>International funds and programs</a:t>
            </a:r>
            <a:r>
              <a:rPr lang="ru-RU" smtClean="0"/>
              <a:t>;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092825"/>
            <a:ext cx="2895600" cy="688975"/>
          </a:xfrm>
        </p:spPr>
        <p:txBody>
          <a:bodyPr/>
          <a:lstStyle/>
          <a:p>
            <a:pPr>
              <a:defRPr/>
            </a:pPr>
            <a:r>
              <a:rPr lang="en-US" dirty="0"/>
              <a:t>Department on international, interregional and external economic  relations . Volgograd city 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84ED1-6767-4F12-8FE1-DCAD7EE0CC02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Twin cities of Volgograd</a:t>
            </a:r>
            <a:endParaRPr lang="ru-RU" dirty="0"/>
          </a:p>
        </p:txBody>
      </p:sp>
      <p:pic>
        <p:nvPicPr>
          <p:cNvPr id="8195" name="Содержимое 3" descr="90px-Coat_of_Arms_of_Volgograd[1]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7813" y="2565400"/>
            <a:ext cx="1357312" cy="180181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43425" y="1028256"/>
            <a:ext cx="4474840" cy="500196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40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Coventry , England</a:t>
            </a:r>
            <a:r>
              <a:rPr lang="ru-RU" sz="2800" dirty="0" smtClean="0">
                <a:solidFill>
                  <a:schemeClr val="bg1"/>
                </a:solidFill>
              </a:rPr>
              <a:t>(1943)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Ostrava, Czech Republic</a:t>
            </a:r>
            <a:r>
              <a:rPr lang="ru-RU" sz="2800" dirty="0" smtClean="0">
                <a:solidFill>
                  <a:schemeClr val="bg1"/>
                </a:solidFill>
              </a:rPr>
              <a:t>(1948)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Dijon, France</a:t>
            </a:r>
            <a:r>
              <a:rPr lang="ru-RU" sz="2800" dirty="0" smtClean="0">
                <a:solidFill>
                  <a:schemeClr val="bg1"/>
                </a:solidFill>
              </a:rPr>
              <a:t>(1959)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 err="1" smtClean="0">
                <a:solidFill>
                  <a:schemeClr val="bg1"/>
                </a:solidFill>
              </a:rPr>
              <a:t>Kemi</a:t>
            </a:r>
            <a:r>
              <a:rPr lang="en-US" sz="2800" dirty="0" smtClean="0">
                <a:solidFill>
                  <a:schemeClr val="bg1"/>
                </a:solidFill>
              </a:rPr>
              <a:t>, Finland</a:t>
            </a:r>
            <a:r>
              <a:rPr lang="ru-RU" sz="2800" dirty="0" smtClean="0">
                <a:solidFill>
                  <a:schemeClr val="bg1"/>
                </a:solidFill>
              </a:rPr>
              <a:t>(1959)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 err="1" smtClean="0">
                <a:solidFill>
                  <a:schemeClr val="bg1"/>
                </a:solidFill>
              </a:rPr>
              <a:t>Liegue</a:t>
            </a:r>
            <a:r>
              <a:rPr lang="en-US" sz="2800" dirty="0" smtClean="0">
                <a:solidFill>
                  <a:schemeClr val="bg1"/>
                </a:solidFill>
              </a:rPr>
              <a:t>, Belgium</a:t>
            </a:r>
            <a:r>
              <a:rPr lang="ru-RU" sz="2800" dirty="0" smtClean="0">
                <a:solidFill>
                  <a:schemeClr val="bg1"/>
                </a:solidFill>
              </a:rPr>
              <a:t>(1959)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>
                <a:solidFill>
                  <a:schemeClr val="bg1"/>
                </a:solidFill>
              </a:rPr>
              <a:t>Turin, Italy</a:t>
            </a:r>
            <a:r>
              <a:rPr lang="ru-RU" sz="2800" dirty="0" smtClean="0">
                <a:solidFill>
                  <a:schemeClr val="bg1"/>
                </a:solidFill>
              </a:rPr>
              <a:t>(1961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Port Said, Egypt </a:t>
            </a:r>
            <a:r>
              <a:rPr lang="ru-RU" sz="2800" dirty="0" smtClean="0">
                <a:solidFill>
                  <a:schemeClr val="bg1"/>
                </a:solidFill>
              </a:rPr>
              <a:t>(1962)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Chennai, India</a:t>
            </a:r>
            <a:r>
              <a:rPr lang="ru-RU" sz="2800" dirty="0" smtClean="0">
                <a:solidFill>
                  <a:schemeClr val="bg1"/>
                </a:solidFill>
              </a:rPr>
              <a:t>(1967)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Hiroshima, Japan</a:t>
            </a:r>
            <a:r>
              <a:rPr lang="ru-RU" sz="2800" dirty="0" smtClean="0">
                <a:solidFill>
                  <a:schemeClr val="bg1"/>
                </a:solidFill>
              </a:rPr>
              <a:t> (1972)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Cologne, Germany</a:t>
            </a:r>
            <a:r>
              <a:rPr lang="ru-RU" sz="2800" dirty="0" smtClean="0">
                <a:solidFill>
                  <a:schemeClr val="bg1"/>
                </a:solidFill>
              </a:rPr>
              <a:t>(1988)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Chemnitz, Germany</a:t>
            </a:r>
            <a:r>
              <a:rPr lang="ru-RU" sz="2800" dirty="0" smtClean="0">
                <a:solidFill>
                  <a:schemeClr val="bg1"/>
                </a:solidFill>
              </a:rPr>
              <a:t>(1988)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Cleveland, USA </a:t>
            </a:r>
            <a:r>
              <a:rPr lang="ru-RU" sz="2800" dirty="0" smtClean="0">
                <a:solidFill>
                  <a:schemeClr val="bg1"/>
                </a:solidFill>
              </a:rPr>
              <a:t>(1990)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Chengdu, China</a:t>
            </a:r>
            <a:r>
              <a:rPr lang="ru-RU" sz="2800" dirty="0" smtClean="0">
                <a:solidFill>
                  <a:schemeClr val="bg1"/>
                </a:solidFill>
              </a:rPr>
              <a:t>(1994)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>
                <a:solidFill>
                  <a:schemeClr val="bg1"/>
                </a:solidFill>
              </a:rPr>
              <a:t>J</a:t>
            </a:r>
            <a:r>
              <a:rPr lang="en-US" sz="2800" dirty="0" smtClean="0">
                <a:solidFill>
                  <a:schemeClr val="bg1"/>
                </a:solidFill>
              </a:rPr>
              <a:t>ilin,  China</a:t>
            </a:r>
            <a:r>
              <a:rPr lang="ru-RU" sz="2800" dirty="0" smtClean="0">
                <a:solidFill>
                  <a:schemeClr val="bg1"/>
                </a:solidFill>
              </a:rPr>
              <a:t>(1994)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Erevan</a:t>
            </a:r>
            <a:r>
              <a:rPr lang="ru-RU" sz="2800" dirty="0" smtClean="0">
                <a:solidFill>
                  <a:schemeClr val="bg1"/>
                </a:solidFill>
              </a:rPr>
              <a:t>,</a:t>
            </a:r>
            <a:r>
              <a:rPr lang="en-US" sz="2800" dirty="0" smtClean="0">
                <a:solidFill>
                  <a:schemeClr val="bg1"/>
                </a:solidFill>
              </a:rPr>
              <a:t> Armenia</a:t>
            </a:r>
            <a:r>
              <a:rPr lang="ru-RU" sz="2800" dirty="0" smtClean="0">
                <a:solidFill>
                  <a:schemeClr val="bg1"/>
                </a:solidFill>
              </a:rPr>
              <a:t> (1998)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 err="1" smtClean="0">
                <a:solidFill>
                  <a:schemeClr val="bg1"/>
                </a:solidFill>
              </a:rPr>
              <a:t>Krusevac</a:t>
            </a:r>
            <a:r>
              <a:rPr lang="en-US" sz="2800" dirty="0" smtClean="0">
                <a:solidFill>
                  <a:schemeClr val="bg1"/>
                </a:solidFill>
              </a:rPr>
              <a:t>,  Serbia</a:t>
            </a:r>
            <a:r>
              <a:rPr lang="ru-RU" sz="2800" dirty="0" smtClean="0">
                <a:solidFill>
                  <a:schemeClr val="bg1"/>
                </a:solidFill>
              </a:rPr>
              <a:t>(1999)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Tiraspol, Moldova</a:t>
            </a:r>
            <a:r>
              <a:rPr lang="ru-RU" sz="2800" dirty="0" smtClean="0">
                <a:solidFill>
                  <a:schemeClr val="bg1"/>
                </a:solidFill>
              </a:rPr>
              <a:t>(2006)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Ruse, Bulgaria</a:t>
            </a:r>
            <a:r>
              <a:rPr lang="ru-RU" sz="2800" dirty="0" smtClean="0">
                <a:solidFill>
                  <a:schemeClr val="bg1"/>
                </a:solidFill>
              </a:rPr>
              <a:t>(2001)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Izmir, Turkey</a:t>
            </a:r>
            <a:r>
              <a:rPr lang="ru-RU" sz="2800" dirty="0" smtClean="0">
                <a:solidFill>
                  <a:schemeClr val="bg1"/>
                </a:solidFill>
              </a:rPr>
              <a:t>(20</a:t>
            </a:r>
            <a:r>
              <a:rPr lang="en-US" sz="2800" dirty="0" smtClean="0">
                <a:solidFill>
                  <a:schemeClr val="bg1"/>
                </a:solidFill>
              </a:rPr>
              <a:t>11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 err="1" smtClean="0">
                <a:solidFill>
                  <a:schemeClr val="bg1"/>
                </a:solidFill>
              </a:rPr>
              <a:t>Olevano</a:t>
            </a:r>
            <a:r>
              <a:rPr lang="en-US" sz="2800" dirty="0" smtClean="0">
                <a:solidFill>
                  <a:schemeClr val="bg1"/>
                </a:solidFill>
              </a:rPr>
              <a:t> Romano, Italy</a:t>
            </a:r>
            <a:r>
              <a:rPr lang="ru-RU" sz="2800" dirty="0" smtClean="0">
                <a:solidFill>
                  <a:schemeClr val="bg1"/>
                </a:solidFill>
              </a:rPr>
              <a:t>(2010)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800" dirty="0" err="1" smtClean="0">
                <a:solidFill>
                  <a:schemeClr val="bg1"/>
                </a:solidFill>
              </a:rPr>
              <a:t>Plonsk</a:t>
            </a:r>
            <a:r>
              <a:rPr lang="en-US" sz="2800" dirty="0" smtClean="0">
                <a:solidFill>
                  <a:schemeClr val="bg1"/>
                </a:solidFill>
              </a:rPr>
              <a:t>, Poland</a:t>
            </a:r>
            <a:r>
              <a:rPr lang="ru-RU" sz="2800" dirty="0" smtClean="0">
                <a:solidFill>
                  <a:schemeClr val="bg1"/>
                </a:solidFill>
              </a:rPr>
              <a:t>(2008)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	</a:t>
            </a:r>
            <a:r>
              <a:rPr lang="en-US" sz="2800" dirty="0" err="1" smtClean="0">
                <a:solidFill>
                  <a:schemeClr val="bg1"/>
                </a:solidFill>
              </a:rPr>
              <a:t>Sandansky</a:t>
            </a:r>
            <a:r>
              <a:rPr lang="en-US" sz="2800" dirty="0" smtClean="0">
                <a:solidFill>
                  <a:schemeClr val="bg1"/>
                </a:solidFill>
              </a:rPr>
              <a:t>, Bulgaria </a:t>
            </a:r>
            <a:r>
              <a:rPr lang="ru-RU" sz="2800" dirty="0" smtClean="0">
                <a:solidFill>
                  <a:schemeClr val="bg1"/>
                </a:solidFill>
              </a:rPr>
              <a:t>(2008)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err="1" smtClean="0">
                <a:solidFill>
                  <a:schemeClr val="bg1"/>
                </a:solidFill>
              </a:rPr>
              <a:t>Maardu</a:t>
            </a:r>
            <a:r>
              <a:rPr lang="en-US" sz="2800" dirty="0" smtClean="0">
                <a:solidFill>
                  <a:schemeClr val="bg1"/>
                </a:solidFill>
              </a:rPr>
              <a:t> Estonia</a:t>
            </a:r>
            <a:r>
              <a:rPr lang="ru-RU" sz="2800" dirty="0" smtClean="0">
                <a:solidFill>
                  <a:schemeClr val="bg1"/>
                </a:solidFill>
              </a:rPr>
              <a:t> (2008)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 </a:t>
            </a:r>
          </a:p>
          <a:p>
            <a:pPr lvl="5">
              <a:buFont typeface="Wingdings 3"/>
              <a:buNone/>
              <a:defRPr/>
            </a:pPr>
            <a:endParaRPr lang="ru-RU" dirty="0" smtClean="0"/>
          </a:p>
        </p:txBody>
      </p:sp>
      <p:pic>
        <p:nvPicPr>
          <p:cNvPr id="8197" name="Рисунок 9" descr="Англия">
            <a:hlinkClick r:id="rId4" tooltip="Англия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2700" y="1735138"/>
            <a:ext cx="447675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10" descr="Чехия">
            <a:hlinkClick r:id="rId6" tooltip="Чехия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28738" y="1355725"/>
            <a:ext cx="398462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11" descr="Финляндия">
            <a:hlinkClick r:id="rId8" tooltip="Финляндия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40163" y="3060700"/>
            <a:ext cx="4445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Рисунок 12" descr="Франция">
            <a:hlinkClick r:id="rId10" tooltip="Франция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62388" y="2379663"/>
            <a:ext cx="4191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Рисунок 13" descr="Бельгия">
            <a:hlinkClick r:id="rId12" tooltip="Бельгия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54450" y="3717925"/>
            <a:ext cx="4159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Рисунок 15" descr="Египет">
            <a:hlinkClick r:id="rId14" tooltip="Египет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71913" y="4302125"/>
            <a:ext cx="4191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Рисунок 16" descr="Индия">
            <a:hlinkClick r:id="rId16" tooltip="Индия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71913" y="5657850"/>
            <a:ext cx="4286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Рисунок 17" descr="Япония">
            <a:hlinkClick r:id="rId18" tooltip="Япония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62050" y="5676900"/>
            <a:ext cx="398463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Рисунок 19" descr="Германия">
            <a:hlinkClick r:id="rId20" tooltip="Германия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06388" y="5667375"/>
            <a:ext cx="38576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Рисунок 24" descr="Китайская Народная Республика">
            <a:hlinkClick r:id="rId22" tooltip="&quot;Китайская Народная Республика&quot;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33375" y="2420938"/>
            <a:ext cx="4016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Рисунок 26" descr="Армения">
            <a:hlinkClick r:id="rId24" tooltip="Армения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85750" y="4337050"/>
            <a:ext cx="428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Рисунок 27" descr="Сербия">
            <a:hlinkClick r:id="rId26" tooltip="Сербия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85763" y="1746250"/>
            <a:ext cx="434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Рисунок 28" descr="Болгария">
            <a:hlinkClick r:id="rId28" tooltip="Болгария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09563" y="2984500"/>
            <a:ext cx="44926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Рисунок 29" descr="Приднестровская Молдавская Республика">
            <a:hlinkClick r:id="rId30" tooltip="&quot;Приднестровская Молдавская Республика&quot;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71463" y="3717925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Рисунок 30" descr="http://ostranah.ru/turkey/turkey_flag.gif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50838" y="4987925"/>
            <a:ext cx="407987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Рисунок 31" descr="Польша">
            <a:hlinkClick r:id="rId33" tooltip="Польша"/>
          </p:cNvPr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968625" y="5657850"/>
            <a:ext cx="4556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Рисунок 32" descr="Флаг Италии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2108200" y="1338263"/>
            <a:ext cx="488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Рисунок 33" descr="Болгария">
            <a:hlinkClick r:id="rId28" tooltip="Болгария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862388" y="4987925"/>
            <a:ext cx="4381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Рисунок 34" descr="Соединённые Штаты Америки">
            <a:hlinkClick r:id="rId36" tooltip="&quot;Соединённые Штаты Америки&quot;"/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3043238" y="1338263"/>
            <a:ext cx="47148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>
          <a:xfrm>
            <a:off x="3124200" y="5876925"/>
            <a:ext cx="2895600" cy="904875"/>
          </a:xfrm>
        </p:spPr>
        <p:txBody>
          <a:bodyPr/>
          <a:lstStyle/>
          <a:p>
            <a:pPr>
              <a:defRPr/>
            </a:pPr>
            <a:r>
              <a:rPr lang="en-US" dirty="0"/>
              <a:t>Department on international, interregional and external economic  relations . Volgograd city </a:t>
            </a:r>
            <a:endParaRPr lang="ru-RU" dirty="0"/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14411-AA7C-4260-9D08-631547039B99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8218" name="Picture 30" descr="http://im6-tub-ru.yandex.net/i?id=262990602-13-72&amp;n=15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2020888" y="5667375"/>
            <a:ext cx="4206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International organizations, Volgograd is a member of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rgbClr val="660066"/>
                </a:solidFill>
              </a:rPr>
              <a:t>World Union of the Cities</a:t>
            </a:r>
            <a:r>
              <a:rPr lang="ru-RU" dirty="0" smtClean="0">
                <a:solidFill>
                  <a:srgbClr val="660066"/>
                </a:solidFill>
              </a:rPr>
              <a:t>-</a:t>
            </a:r>
            <a:r>
              <a:rPr lang="en-US" dirty="0" smtClean="0">
                <a:solidFill>
                  <a:srgbClr val="660066"/>
                </a:solidFill>
              </a:rPr>
              <a:t>Victims</a:t>
            </a:r>
            <a:r>
              <a:rPr lang="ru-RU" dirty="0" smtClean="0">
                <a:solidFill>
                  <a:srgbClr val="660066"/>
                </a:solidFill>
              </a:rPr>
              <a:t>, </a:t>
            </a:r>
            <a:r>
              <a:rPr lang="en-US" dirty="0" smtClean="0">
                <a:solidFill>
                  <a:srgbClr val="660066"/>
                </a:solidFill>
              </a:rPr>
              <a:t>Cities for Peace</a:t>
            </a:r>
            <a:endParaRPr lang="ru-RU" dirty="0" smtClean="0">
              <a:solidFill>
                <a:srgbClr val="660066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rgbClr val="660066"/>
                </a:solidFill>
              </a:rPr>
              <a:t>World Conference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en-US" dirty="0" smtClean="0">
                <a:solidFill>
                  <a:srgbClr val="660066"/>
                </a:solidFill>
              </a:rPr>
              <a:t>“Mayors for Peace through Solidarity of Cities”</a:t>
            </a:r>
            <a:endParaRPr lang="ru-RU" dirty="0" smtClean="0">
              <a:solidFill>
                <a:srgbClr val="660066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rgbClr val="660066"/>
                </a:solidFill>
              </a:rPr>
              <a:t>World Organization of 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en-US" dirty="0" smtClean="0">
                <a:solidFill>
                  <a:srgbClr val="660066"/>
                </a:solidFill>
              </a:rPr>
              <a:t>United Cities and Local Government</a:t>
            </a:r>
            <a:endParaRPr lang="ru-RU" dirty="0">
              <a:solidFill>
                <a:srgbClr val="660066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rgbClr val="660066"/>
                </a:solidFill>
              </a:rPr>
              <a:t>International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en-US" dirty="0" smtClean="0">
                <a:solidFill>
                  <a:srgbClr val="660066"/>
                </a:solidFill>
              </a:rPr>
              <a:t>Association of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en-US" dirty="0" smtClean="0">
                <a:solidFill>
                  <a:srgbClr val="660066"/>
                </a:solidFill>
              </a:rPr>
              <a:t>Peace Messenger Cities</a:t>
            </a:r>
            <a:r>
              <a:rPr lang="ru-RU" dirty="0" smtClean="0">
                <a:solidFill>
                  <a:srgbClr val="660066"/>
                </a:solidFill>
              </a:rPr>
              <a:t>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rgbClr val="660066"/>
                </a:solidFill>
              </a:rPr>
              <a:t>International Organization</a:t>
            </a:r>
            <a:r>
              <a:rPr lang="ru-RU" dirty="0" smtClean="0">
                <a:solidFill>
                  <a:srgbClr val="660066"/>
                </a:solidFill>
              </a:rPr>
              <a:t> «</a:t>
            </a:r>
            <a:r>
              <a:rPr lang="en-US" dirty="0" smtClean="0">
                <a:solidFill>
                  <a:srgbClr val="660066"/>
                </a:solidFill>
              </a:rPr>
              <a:t>Mayors for Peace</a:t>
            </a:r>
            <a:r>
              <a:rPr lang="ru-RU" dirty="0" smtClean="0">
                <a:solidFill>
                  <a:srgbClr val="660066"/>
                </a:solidFill>
              </a:rPr>
              <a:t>»;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rgbClr val="660066"/>
                </a:solidFill>
              </a:rPr>
              <a:t>Association</a:t>
            </a:r>
            <a:r>
              <a:rPr lang="ru-RU" dirty="0" smtClean="0">
                <a:solidFill>
                  <a:srgbClr val="660066"/>
                </a:solidFill>
              </a:rPr>
              <a:t> «</a:t>
            </a:r>
            <a:r>
              <a:rPr lang="en-US" dirty="0" smtClean="0">
                <a:solidFill>
                  <a:srgbClr val="660066"/>
                </a:solidFill>
              </a:rPr>
              <a:t>International 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en-US" dirty="0" smtClean="0">
                <a:solidFill>
                  <a:srgbClr val="660066"/>
                </a:solidFill>
              </a:rPr>
              <a:t>Assembly of</a:t>
            </a:r>
            <a:r>
              <a:rPr lang="ru-RU" dirty="0" smtClean="0">
                <a:solidFill>
                  <a:srgbClr val="660066"/>
                </a:solidFill>
              </a:rPr>
              <a:t> </a:t>
            </a:r>
            <a:r>
              <a:rPr lang="en-US" dirty="0" smtClean="0">
                <a:solidFill>
                  <a:srgbClr val="660066"/>
                </a:solidFill>
              </a:rPr>
              <a:t>Capitals and Large Cities</a:t>
            </a:r>
            <a:r>
              <a:rPr lang="ru-RU" dirty="0" smtClean="0">
                <a:solidFill>
                  <a:srgbClr val="660066"/>
                </a:solidFill>
              </a:rPr>
              <a:t>»;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solidFill>
                  <a:srgbClr val="660066"/>
                </a:solidFill>
              </a:rPr>
              <a:t>Twin Cities International Association</a:t>
            </a:r>
            <a:endParaRPr lang="ru-RU" dirty="0" smtClean="0">
              <a:solidFill>
                <a:srgbClr val="660066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949950"/>
            <a:ext cx="2895600" cy="831850"/>
          </a:xfrm>
        </p:spPr>
        <p:txBody>
          <a:bodyPr/>
          <a:lstStyle/>
          <a:p>
            <a:pPr>
              <a:defRPr/>
            </a:pPr>
            <a:r>
              <a:rPr lang="en-US" dirty="0"/>
              <a:t>Department on international, interregional and external economic  relations . Volgograd </a:t>
            </a:r>
            <a:r>
              <a:rPr lang="en-US" dirty="0" smtClean="0"/>
              <a:t>city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3344C-0708-45F3-9D2A-78B4614F020A}" type="slidenum">
              <a:rPr lang="ru-RU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City</a:t>
            </a:r>
            <a:r>
              <a:rPr lang="ru-RU" dirty="0" smtClean="0"/>
              <a:t> </a:t>
            </a:r>
            <a:r>
              <a:rPr lang="en-US" dirty="0" smtClean="0"/>
              <a:t>Day </a:t>
            </a:r>
            <a:r>
              <a:rPr lang="ru-RU" dirty="0" smtClean="0"/>
              <a:t>2011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Department on international, interregional and external economic  relations . Volgograd city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1070C-50B1-40B0-BF51-1071738C083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0245" name="Picture 12" descr="\\iao_backup\dokument\Департамент зарубежных связей\Злобин\ФОТО_архив\2011\День города_2011\День ГОРОДА - 2011\DSC_5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628775"/>
            <a:ext cx="8135938" cy="4464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 descr="F:\Гвидо аллея героев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957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1A044-4363-4DFA-9F08-04DDED298849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3124200" y="6021388"/>
            <a:ext cx="2895600" cy="760412"/>
          </a:xfrm>
        </p:spPr>
        <p:txBody>
          <a:bodyPr/>
          <a:lstStyle/>
          <a:p>
            <a:pPr>
              <a:defRPr/>
            </a:pPr>
            <a:r>
              <a:rPr lang="en-US" dirty="0"/>
              <a:t>Department on international, interregional and external economic  relations . Volgograd city </a:t>
            </a:r>
            <a:endParaRPr lang="ru-RU" dirty="0"/>
          </a:p>
        </p:txBody>
      </p:sp>
      <p:pic>
        <p:nvPicPr>
          <p:cNvPr id="11269" name="Picture 9" descr="\\iao_backup\dokument\Департамент зарубежных связей\Злобин\ФОТО_архив\2011\День города_2011\День ГОРОДА - 2011\IMG_65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95588"/>
            <a:ext cx="3851275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 descr="\\iao_backup\dokument\Департамент зарубежных связей\Злобин\ФОТО_архив\2012\Германия\DSC074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0"/>
            <a:ext cx="4897437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 descr="\\iao_backup\dokument\Департамент зарубежных связей\Злобин\ФОТО_архив\2011\Страсбург-диплом\DSC028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6050" y="2806700"/>
            <a:ext cx="3887788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9" descr="C:\Users\dzs_alshuk\AppData\Local\Microsoft\Windows\Temporary Internet Files\Content.Outlook\JVNW6JHN\IMG_63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-1588"/>
            <a:ext cx="2166938" cy="357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3195</TotalTime>
  <Words>1116</Words>
  <Application>Microsoft Office PowerPoint</Application>
  <PresentationFormat>Pokaz na ekranie (4:3)</PresentationFormat>
  <Paragraphs>186</Paragraphs>
  <Slides>21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Апекс</vt:lpstr>
      <vt:lpstr> Local development through international relations. Volgograd (Russian federation) experience.</vt:lpstr>
      <vt:lpstr>Prezentacja programu PowerPoint</vt:lpstr>
      <vt:lpstr>Volgograd-Plonsk 2. 206 кm </vt:lpstr>
      <vt:lpstr>Prezentacja programu PowerPoint</vt:lpstr>
      <vt:lpstr>Resources</vt:lpstr>
      <vt:lpstr>Twin cities of Volgograd</vt:lpstr>
      <vt:lpstr>International organizations, Volgograd is a member of</vt:lpstr>
      <vt:lpstr>City Day 2011</vt:lpstr>
      <vt:lpstr>Prezentacja programu PowerPoint</vt:lpstr>
      <vt:lpstr>European Prize</vt:lpstr>
      <vt:lpstr>Volgograd- child friendly city</vt:lpstr>
      <vt:lpstr>     Volgograd has joined a WHO    initiative “Aged persons friendly city”</vt:lpstr>
      <vt:lpstr>International annual women’s forum “Dialog without borders”</vt:lpstr>
      <vt:lpstr> International annual women’s forum “Dialog without borders”  (250 participants; 6 countries)</vt:lpstr>
      <vt:lpstr>Youth conference for peace in the future in Volgograd, August 17-23 </vt:lpstr>
      <vt:lpstr>LED. Resources</vt:lpstr>
      <vt:lpstr>Cooperation with the city of Plonsk, Poland. Proposal for 2013</vt:lpstr>
      <vt:lpstr>   Project “School for journalist as a resource to develop solidarity and tolerance”  </vt:lpstr>
      <vt:lpstr> Project “School for journalist as a resource to develop solidarity and tolerance” </vt:lpstr>
      <vt:lpstr>Prezentacja programu PowerPoint</vt:lpstr>
      <vt:lpstr>   Department of international, interregional and external economic relations Volgograd city municipality tel: 007 8442 30-13-31 fax: 007 8442 30-14-16 www.volgadmin.ru inter@volgadmin.ru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Kamilw</cp:lastModifiedBy>
  <cp:revision>213</cp:revision>
  <dcterms:created xsi:type="dcterms:W3CDTF">2010-12-05T16:23:26Z</dcterms:created>
  <dcterms:modified xsi:type="dcterms:W3CDTF">2012-08-25T06:25:23Z</dcterms:modified>
</cp:coreProperties>
</file>